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2" r:id="rId2"/>
    <p:sldMasterId id="2147483984" r:id="rId3"/>
  </p:sldMasterIdLst>
  <p:notesMasterIdLst>
    <p:notesMasterId r:id="rId32"/>
  </p:notesMasterIdLst>
  <p:sldIdLst>
    <p:sldId id="256" r:id="rId4"/>
    <p:sldId id="314" r:id="rId5"/>
    <p:sldId id="286" r:id="rId6"/>
    <p:sldId id="316" r:id="rId7"/>
    <p:sldId id="278" r:id="rId8"/>
    <p:sldId id="317" r:id="rId9"/>
    <p:sldId id="284" r:id="rId10"/>
    <p:sldId id="291" r:id="rId11"/>
    <p:sldId id="309" r:id="rId12"/>
    <p:sldId id="320" r:id="rId13"/>
    <p:sldId id="288" r:id="rId14"/>
    <p:sldId id="262" r:id="rId15"/>
    <p:sldId id="319" r:id="rId16"/>
    <p:sldId id="296"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2438" autoAdjust="0"/>
  </p:normalViewPr>
  <p:slideViewPr>
    <p:cSldViewPr>
      <p:cViewPr varScale="1">
        <p:scale>
          <a:sx n="72" d="100"/>
          <a:sy n="72" d="100"/>
        </p:scale>
        <p:origin x="1326" y="54"/>
      </p:cViewPr>
      <p:guideLst>
        <p:guide orient="horz" pos="2160"/>
        <p:guide pos="2880"/>
      </p:guideLst>
    </p:cSldViewPr>
  </p:slideViewPr>
  <p:outlineViewPr>
    <p:cViewPr>
      <p:scale>
        <a:sx n="33" d="100"/>
        <a:sy n="33" d="100"/>
      </p:scale>
      <p:origin x="0" y="1248"/>
    </p:cViewPr>
  </p:outlineViewPr>
  <p:notesTextViewPr>
    <p:cViewPr>
      <p:scale>
        <a:sx n="1" d="1"/>
        <a:sy n="1" d="1"/>
      </p:scale>
      <p:origin x="0" y="0"/>
    </p:cViewPr>
  </p:notesTextViewPr>
  <p:sorterViewPr>
    <p:cViewPr>
      <p:scale>
        <a:sx n="100" d="100"/>
        <a:sy n="100" d="100"/>
      </p:scale>
      <p:origin x="0" y="1512"/>
    </p:cViewPr>
  </p:sorterViewPr>
  <p:notesViewPr>
    <p:cSldViewPr>
      <p:cViewPr>
        <p:scale>
          <a:sx n="80" d="100"/>
          <a:sy n="80" d="100"/>
        </p:scale>
        <p:origin x="-245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gif"/><Relationship Id="rId5" Type="http://schemas.openxmlformats.org/officeDocument/2006/relationships/image" Target="../media/image22.jpeg"/><Relationship Id="rId4"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2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gif"/><Relationship Id="rId5" Type="http://schemas.openxmlformats.org/officeDocument/2006/relationships/image" Target="../media/image22.jpe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5AF46-03BF-46E4-B5E2-B2E6F51FAB62}" type="doc">
      <dgm:prSet loTypeId="urn:microsoft.com/office/officeart/2005/8/layout/gear1" loCatId="process" qsTypeId="urn:microsoft.com/office/officeart/2005/8/quickstyle/simple1" qsCatId="simple" csTypeId="urn:microsoft.com/office/officeart/2005/8/colors/accent1_2" csCatId="accent1" phldr="1"/>
      <dgm:spPr/>
    </dgm:pt>
    <dgm:pt modelId="{6C70815F-7927-4226-BD41-FB3B69CA631C}">
      <dgm:prSet phldrT="[Text]"/>
      <dgm:spPr/>
      <dgm:t>
        <a:bodyPr/>
        <a:lstStyle/>
        <a:p>
          <a:r>
            <a:rPr lang="en-US" dirty="0" err="1"/>
            <a:t>Whakamahere</a:t>
          </a:r>
          <a:endParaRPr lang="en-US" dirty="0"/>
        </a:p>
      </dgm:t>
    </dgm:pt>
    <dgm:pt modelId="{E9A7ACE8-495A-463D-AEAE-2659A44559B6}" type="parTrans" cxnId="{E0B4D3D3-D08C-44C5-BA62-4BD4E0572F14}">
      <dgm:prSet/>
      <dgm:spPr/>
      <dgm:t>
        <a:bodyPr/>
        <a:lstStyle/>
        <a:p>
          <a:endParaRPr lang="en-US"/>
        </a:p>
      </dgm:t>
    </dgm:pt>
    <dgm:pt modelId="{31E258E9-B015-4954-B997-9FB762CE1702}" type="sibTrans" cxnId="{E0B4D3D3-D08C-44C5-BA62-4BD4E0572F14}">
      <dgm:prSet/>
      <dgm:spPr/>
      <dgm:t>
        <a:bodyPr/>
        <a:lstStyle/>
        <a:p>
          <a:endParaRPr lang="en-US"/>
        </a:p>
      </dgm:t>
    </dgm:pt>
    <dgm:pt modelId="{5DC64439-30C9-4167-910A-2C9127BD1E68}">
      <dgm:prSet phldrT="[Text]"/>
      <dgm:spPr/>
      <dgm:t>
        <a:bodyPr/>
        <a:lstStyle/>
        <a:p>
          <a:r>
            <a:rPr lang="en-US" dirty="0"/>
            <a:t>Te Ao Māori</a:t>
          </a:r>
        </a:p>
      </dgm:t>
    </dgm:pt>
    <dgm:pt modelId="{48517F1B-CB05-4C8A-812D-B329949F0DD7}" type="parTrans" cxnId="{E1CAB29D-E4B1-4FC8-AF7B-4E2F8CD573D6}">
      <dgm:prSet/>
      <dgm:spPr/>
      <dgm:t>
        <a:bodyPr/>
        <a:lstStyle/>
        <a:p>
          <a:endParaRPr lang="en-US"/>
        </a:p>
      </dgm:t>
    </dgm:pt>
    <dgm:pt modelId="{CC26F502-38B0-479D-99A8-DCF9A899ACD0}" type="sibTrans" cxnId="{E1CAB29D-E4B1-4FC8-AF7B-4E2F8CD573D6}">
      <dgm:prSet/>
      <dgm:spPr/>
      <dgm:t>
        <a:bodyPr/>
        <a:lstStyle/>
        <a:p>
          <a:endParaRPr lang="en-US"/>
        </a:p>
      </dgm:t>
    </dgm:pt>
    <dgm:pt modelId="{00FD34E3-FD5E-4ACC-9752-B497035DFAAE}">
      <dgm:prSet phldrT="[Text]"/>
      <dgm:spPr/>
      <dgm:t>
        <a:bodyPr/>
        <a:lstStyle/>
        <a:p>
          <a:r>
            <a:rPr lang="en-US" dirty="0" err="1"/>
            <a:t>Te</a:t>
          </a:r>
          <a:r>
            <a:rPr lang="en-US" dirty="0"/>
            <a:t> </a:t>
          </a:r>
          <a:r>
            <a:rPr lang="en-US" dirty="0" err="1"/>
            <a:t>Ao</a:t>
          </a:r>
          <a:r>
            <a:rPr lang="en-US" dirty="0"/>
            <a:t> </a:t>
          </a:r>
          <a:r>
            <a:rPr lang="en-US" dirty="0" err="1"/>
            <a:t>Pākeha</a:t>
          </a:r>
          <a:endParaRPr lang="en-US" dirty="0"/>
        </a:p>
      </dgm:t>
    </dgm:pt>
    <dgm:pt modelId="{1F2B0337-C6EF-4D16-8E36-05D797A811DB}" type="parTrans" cxnId="{C884A356-621A-4C32-9189-325C47AA968E}">
      <dgm:prSet/>
      <dgm:spPr/>
      <dgm:t>
        <a:bodyPr/>
        <a:lstStyle/>
        <a:p>
          <a:endParaRPr lang="en-US"/>
        </a:p>
      </dgm:t>
    </dgm:pt>
    <dgm:pt modelId="{67A045E1-3337-4CC7-A7EF-6E53FDFC26F4}" type="sibTrans" cxnId="{C884A356-621A-4C32-9189-325C47AA968E}">
      <dgm:prSet/>
      <dgm:spPr/>
      <dgm:t>
        <a:bodyPr/>
        <a:lstStyle/>
        <a:p>
          <a:endParaRPr lang="en-US"/>
        </a:p>
      </dgm:t>
    </dgm:pt>
    <dgm:pt modelId="{43A39112-5DFC-40E2-937D-BA31D6E49265}" type="pres">
      <dgm:prSet presAssocID="{B925AF46-03BF-46E4-B5E2-B2E6F51FAB62}" presName="composite" presStyleCnt="0">
        <dgm:presLayoutVars>
          <dgm:chMax val="3"/>
          <dgm:animLvl val="lvl"/>
          <dgm:resizeHandles val="exact"/>
        </dgm:presLayoutVars>
      </dgm:prSet>
      <dgm:spPr/>
    </dgm:pt>
    <dgm:pt modelId="{D267E7CD-A8B1-4939-B852-5347442F96C9}" type="pres">
      <dgm:prSet presAssocID="{6C70815F-7927-4226-BD41-FB3B69CA631C}" presName="gear1" presStyleLbl="node1" presStyleIdx="0" presStyleCnt="3">
        <dgm:presLayoutVars>
          <dgm:chMax val="1"/>
          <dgm:bulletEnabled val="1"/>
        </dgm:presLayoutVars>
      </dgm:prSet>
      <dgm:spPr/>
    </dgm:pt>
    <dgm:pt modelId="{9CFE32BC-D15D-4EAB-8D5B-017A68836F38}" type="pres">
      <dgm:prSet presAssocID="{6C70815F-7927-4226-BD41-FB3B69CA631C}" presName="gear1srcNode" presStyleLbl="node1" presStyleIdx="0" presStyleCnt="3"/>
      <dgm:spPr/>
    </dgm:pt>
    <dgm:pt modelId="{C823BD6E-7486-42EF-8EC7-EEE08D344450}" type="pres">
      <dgm:prSet presAssocID="{6C70815F-7927-4226-BD41-FB3B69CA631C}" presName="gear1dstNode" presStyleLbl="node1" presStyleIdx="0" presStyleCnt="3"/>
      <dgm:spPr/>
    </dgm:pt>
    <dgm:pt modelId="{4348354F-BA49-404A-AF09-84AC506D69FD}" type="pres">
      <dgm:prSet presAssocID="{5DC64439-30C9-4167-910A-2C9127BD1E68}" presName="gear2" presStyleLbl="node1" presStyleIdx="1" presStyleCnt="3">
        <dgm:presLayoutVars>
          <dgm:chMax val="1"/>
          <dgm:bulletEnabled val="1"/>
        </dgm:presLayoutVars>
      </dgm:prSet>
      <dgm:spPr/>
    </dgm:pt>
    <dgm:pt modelId="{2A9A8211-C0BB-4D37-BBA6-4FB9D4D4065F}" type="pres">
      <dgm:prSet presAssocID="{5DC64439-30C9-4167-910A-2C9127BD1E68}" presName="gear2srcNode" presStyleLbl="node1" presStyleIdx="1" presStyleCnt="3"/>
      <dgm:spPr/>
    </dgm:pt>
    <dgm:pt modelId="{F7B5D2F0-2282-4F2A-9A06-CDD0D91A2110}" type="pres">
      <dgm:prSet presAssocID="{5DC64439-30C9-4167-910A-2C9127BD1E68}" presName="gear2dstNode" presStyleLbl="node1" presStyleIdx="1" presStyleCnt="3"/>
      <dgm:spPr/>
    </dgm:pt>
    <dgm:pt modelId="{983BD044-FDEF-4C75-8291-0324817E2F11}" type="pres">
      <dgm:prSet presAssocID="{00FD34E3-FD5E-4ACC-9752-B497035DFAAE}" presName="gear3" presStyleLbl="node1" presStyleIdx="2" presStyleCnt="3"/>
      <dgm:spPr/>
    </dgm:pt>
    <dgm:pt modelId="{B9F5CDD5-9889-46AC-87BA-461CC9BE066B}" type="pres">
      <dgm:prSet presAssocID="{00FD34E3-FD5E-4ACC-9752-B497035DFAAE}" presName="gear3tx" presStyleLbl="node1" presStyleIdx="2" presStyleCnt="3">
        <dgm:presLayoutVars>
          <dgm:chMax val="1"/>
          <dgm:bulletEnabled val="1"/>
        </dgm:presLayoutVars>
      </dgm:prSet>
      <dgm:spPr/>
    </dgm:pt>
    <dgm:pt modelId="{FAC7E800-3BC9-425F-99D9-BE5BF6011EB2}" type="pres">
      <dgm:prSet presAssocID="{00FD34E3-FD5E-4ACC-9752-B497035DFAAE}" presName="gear3srcNode" presStyleLbl="node1" presStyleIdx="2" presStyleCnt="3"/>
      <dgm:spPr/>
    </dgm:pt>
    <dgm:pt modelId="{D6F2A8B9-3D77-401C-BEDC-A8909285D3A8}" type="pres">
      <dgm:prSet presAssocID="{00FD34E3-FD5E-4ACC-9752-B497035DFAAE}" presName="gear3dstNode" presStyleLbl="node1" presStyleIdx="2" presStyleCnt="3"/>
      <dgm:spPr/>
    </dgm:pt>
    <dgm:pt modelId="{AD22CE6E-28C2-4AC8-BC1F-AB0756561492}" type="pres">
      <dgm:prSet presAssocID="{31E258E9-B015-4954-B997-9FB762CE1702}" presName="connector1" presStyleLbl="sibTrans2D1" presStyleIdx="0" presStyleCnt="3"/>
      <dgm:spPr/>
    </dgm:pt>
    <dgm:pt modelId="{281A08C8-7955-4304-8066-C2C291EBC9DD}" type="pres">
      <dgm:prSet presAssocID="{CC26F502-38B0-479D-99A8-DCF9A899ACD0}" presName="connector2" presStyleLbl="sibTrans2D1" presStyleIdx="1" presStyleCnt="3"/>
      <dgm:spPr/>
    </dgm:pt>
    <dgm:pt modelId="{050FDB15-FC6A-45C5-B23B-6F313D06BE03}" type="pres">
      <dgm:prSet presAssocID="{67A045E1-3337-4CC7-A7EF-6E53FDFC26F4}" presName="connector3" presStyleLbl="sibTrans2D1" presStyleIdx="2" presStyleCnt="3"/>
      <dgm:spPr/>
    </dgm:pt>
  </dgm:ptLst>
  <dgm:cxnLst>
    <dgm:cxn modelId="{F93BA13D-A8F2-408D-9E5C-36228D2BDC4A}" type="presOf" srcId="{CC26F502-38B0-479D-99A8-DCF9A899ACD0}" destId="{281A08C8-7955-4304-8066-C2C291EBC9DD}" srcOrd="0" destOrd="0" presId="urn:microsoft.com/office/officeart/2005/8/layout/gear1"/>
    <dgm:cxn modelId="{486CE060-8EA6-452A-89DB-943FDB22AA5F}" type="presOf" srcId="{00FD34E3-FD5E-4ACC-9752-B497035DFAAE}" destId="{983BD044-FDEF-4C75-8291-0324817E2F11}" srcOrd="0" destOrd="0" presId="urn:microsoft.com/office/officeart/2005/8/layout/gear1"/>
    <dgm:cxn modelId="{56DFC16A-4748-4175-B28F-0B747060B73F}" type="presOf" srcId="{31E258E9-B015-4954-B997-9FB762CE1702}" destId="{AD22CE6E-28C2-4AC8-BC1F-AB0756561492}" srcOrd="0" destOrd="0" presId="urn:microsoft.com/office/officeart/2005/8/layout/gear1"/>
    <dgm:cxn modelId="{66B58551-19FC-4A4C-9E4B-7B15158BAB98}" type="presOf" srcId="{B925AF46-03BF-46E4-B5E2-B2E6F51FAB62}" destId="{43A39112-5DFC-40E2-937D-BA31D6E49265}" srcOrd="0" destOrd="0" presId="urn:microsoft.com/office/officeart/2005/8/layout/gear1"/>
    <dgm:cxn modelId="{C884A356-621A-4C32-9189-325C47AA968E}" srcId="{B925AF46-03BF-46E4-B5E2-B2E6F51FAB62}" destId="{00FD34E3-FD5E-4ACC-9752-B497035DFAAE}" srcOrd="2" destOrd="0" parTransId="{1F2B0337-C6EF-4D16-8E36-05D797A811DB}" sibTransId="{67A045E1-3337-4CC7-A7EF-6E53FDFC26F4}"/>
    <dgm:cxn modelId="{6A22777F-1EEF-471C-872E-45C4D3AF9818}" type="presOf" srcId="{6C70815F-7927-4226-BD41-FB3B69CA631C}" destId="{C823BD6E-7486-42EF-8EC7-EEE08D344450}" srcOrd="2" destOrd="0" presId="urn:microsoft.com/office/officeart/2005/8/layout/gear1"/>
    <dgm:cxn modelId="{B70DE785-9631-49BA-985E-E638F0AFA33C}" type="presOf" srcId="{5DC64439-30C9-4167-910A-2C9127BD1E68}" destId="{2A9A8211-C0BB-4D37-BBA6-4FB9D4D4065F}" srcOrd="1" destOrd="0" presId="urn:microsoft.com/office/officeart/2005/8/layout/gear1"/>
    <dgm:cxn modelId="{8E21B188-7FB4-493A-AE2A-B4FFF97736A2}" type="presOf" srcId="{00FD34E3-FD5E-4ACC-9752-B497035DFAAE}" destId="{FAC7E800-3BC9-425F-99D9-BE5BF6011EB2}" srcOrd="2" destOrd="0" presId="urn:microsoft.com/office/officeart/2005/8/layout/gear1"/>
    <dgm:cxn modelId="{F6E2478C-1FB3-465B-B1ED-D71C5C594314}" type="presOf" srcId="{6C70815F-7927-4226-BD41-FB3B69CA631C}" destId="{9CFE32BC-D15D-4EAB-8D5B-017A68836F38}" srcOrd="1" destOrd="0" presId="urn:microsoft.com/office/officeart/2005/8/layout/gear1"/>
    <dgm:cxn modelId="{E1CAB29D-E4B1-4FC8-AF7B-4E2F8CD573D6}" srcId="{B925AF46-03BF-46E4-B5E2-B2E6F51FAB62}" destId="{5DC64439-30C9-4167-910A-2C9127BD1E68}" srcOrd="1" destOrd="0" parTransId="{48517F1B-CB05-4C8A-812D-B329949F0DD7}" sibTransId="{CC26F502-38B0-479D-99A8-DCF9A899ACD0}"/>
    <dgm:cxn modelId="{D8D3F59D-BE02-4BD2-B19E-F1C3FF9363B3}" type="presOf" srcId="{5DC64439-30C9-4167-910A-2C9127BD1E68}" destId="{4348354F-BA49-404A-AF09-84AC506D69FD}" srcOrd="0" destOrd="0" presId="urn:microsoft.com/office/officeart/2005/8/layout/gear1"/>
    <dgm:cxn modelId="{42FC59B4-BB9A-4B45-B819-69C6F4D959F5}" type="presOf" srcId="{00FD34E3-FD5E-4ACC-9752-B497035DFAAE}" destId="{D6F2A8B9-3D77-401C-BEDC-A8909285D3A8}" srcOrd="3" destOrd="0" presId="urn:microsoft.com/office/officeart/2005/8/layout/gear1"/>
    <dgm:cxn modelId="{FFFFF4C3-A989-4F49-BBFF-2ACCE3CEAB29}" type="presOf" srcId="{6C70815F-7927-4226-BD41-FB3B69CA631C}" destId="{D267E7CD-A8B1-4939-B852-5347442F96C9}" srcOrd="0" destOrd="0" presId="urn:microsoft.com/office/officeart/2005/8/layout/gear1"/>
    <dgm:cxn modelId="{EECB32C4-7DF6-42A2-A158-1F4560F5652C}" type="presOf" srcId="{5DC64439-30C9-4167-910A-2C9127BD1E68}" destId="{F7B5D2F0-2282-4F2A-9A06-CDD0D91A2110}" srcOrd="2" destOrd="0" presId="urn:microsoft.com/office/officeart/2005/8/layout/gear1"/>
    <dgm:cxn modelId="{E0B4D3D3-D08C-44C5-BA62-4BD4E0572F14}" srcId="{B925AF46-03BF-46E4-B5E2-B2E6F51FAB62}" destId="{6C70815F-7927-4226-BD41-FB3B69CA631C}" srcOrd="0" destOrd="0" parTransId="{E9A7ACE8-495A-463D-AEAE-2659A44559B6}" sibTransId="{31E258E9-B015-4954-B997-9FB762CE1702}"/>
    <dgm:cxn modelId="{AF5601F2-C9E2-41C8-8564-D76A4DE02345}" type="presOf" srcId="{00FD34E3-FD5E-4ACC-9752-B497035DFAAE}" destId="{B9F5CDD5-9889-46AC-87BA-461CC9BE066B}" srcOrd="1" destOrd="0" presId="urn:microsoft.com/office/officeart/2005/8/layout/gear1"/>
    <dgm:cxn modelId="{8BA986F8-E15C-43C4-ACD2-4F5DEB19210E}" type="presOf" srcId="{67A045E1-3337-4CC7-A7EF-6E53FDFC26F4}" destId="{050FDB15-FC6A-45C5-B23B-6F313D06BE03}" srcOrd="0" destOrd="0" presId="urn:microsoft.com/office/officeart/2005/8/layout/gear1"/>
    <dgm:cxn modelId="{3A5BA39A-853F-4B11-92D8-94A0169A93C3}" type="presParOf" srcId="{43A39112-5DFC-40E2-937D-BA31D6E49265}" destId="{D267E7CD-A8B1-4939-B852-5347442F96C9}" srcOrd="0" destOrd="0" presId="urn:microsoft.com/office/officeart/2005/8/layout/gear1"/>
    <dgm:cxn modelId="{FF7695AA-2CD3-4834-93AC-8974CC61EE7F}" type="presParOf" srcId="{43A39112-5DFC-40E2-937D-BA31D6E49265}" destId="{9CFE32BC-D15D-4EAB-8D5B-017A68836F38}" srcOrd="1" destOrd="0" presId="urn:microsoft.com/office/officeart/2005/8/layout/gear1"/>
    <dgm:cxn modelId="{3A96BF38-F173-4683-A4AA-4F0CCF85954E}" type="presParOf" srcId="{43A39112-5DFC-40E2-937D-BA31D6E49265}" destId="{C823BD6E-7486-42EF-8EC7-EEE08D344450}" srcOrd="2" destOrd="0" presId="urn:microsoft.com/office/officeart/2005/8/layout/gear1"/>
    <dgm:cxn modelId="{D9C03F88-C121-4E36-85C1-57EBC4F1F67C}" type="presParOf" srcId="{43A39112-5DFC-40E2-937D-BA31D6E49265}" destId="{4348354F-BA49-404A-AF09-84AC506D69FD}" srcOrd="3" destOrd="0" presId="urn:microsoft.com/office/officeart/2005/8/layout/gear1"/>
    <dgm:cxn modelId="{37F1F1E1-418B-42E2-A18F-EB1A3D867AC5}" type="presParOf" srcId="{43A39112-5DFC-40E2-937D-BA31D6E49265}" destId="{2A9A8211-C0BB-4D37-BBA6-4FB9D4D4065F}" srcOrd="4" destOrd="0" presId="urn:microsoft.com/office/officeart/2005/8/layout/gear1"/>
    <dgm:cxn modelId="{9B044AF0-6E08-4652-9469-6E162950A7D6}" type="presParOf" srcId="{43A39112-5DFC-40E2-937D-BA31D6E49265}" destId="{F7B5D2F0-2282-4F2A-9A06-CDD0D91A2110}" srcOrd="5" destOrd="0" presId="urn:microsoft.com/office/officeart/2005/8/layout/gear1"/>
    <dgm:cxn modelId="{6566F224-5D48-41DE-9A7E-415EFD1B067B}" type="presParOf" srcId="{43A39112-5DFC-40E2-937D-BA31D6E49265}" destId="{983BD044-FDEF-4C75-8291-0324817E2F11}" srcOrd="6" destOrd="0" presId="urn:microsoft.com/office/officeart/2005/8/layout/gear1"/>
    <dgm:cxn modelId="{6CACD86B-B2A5-45D5-B25A-AF78DA623BFC}" type="presParOf" srcId="{43A39112-5DFC-40E2-937D-BA31D6E49265}" destId="{B9F5CDD5-9889-46AC-87BA-461CC9BE066B}" srcOrd="7" destOrd="0" presId="urn:microsoft.com/office/officeart/2005/8/layout/gear1"/>
    <dgm:cxn modelId="{3AB8D0C7-2C40-4A74-B096-FE935A5F84CF}" type="presParOf" srcId="{43A39112-5DFC-40E2-937D-BA31D6E49265}" destId="{FAC7E800-3BC9-425F-99D9-BE5BF6011EB2}" srcOrd="8" destOrd="0" presId="urn:microsoft.com/office/officeart/2005/8/layout/gear1"/>
    <dgm:cxn modelId="{C68FE1DE-19E2-4024-8EAC-35F459884F0F}" type="presParOf" srcId="{43A39112-5DFC-40E2-937D-BA31D6E49265}" destId="{D6F2A8B9-3D77-401C-BEDC-A8909285D3A8}" srcOrd="9" destOrd="0" presId="urn:microsoft.com/office/officeart/2005/8/layout/gear1"/>
    <dgm:cxn modelId="{A7984CBF-2900-4138-870F-3EAB4059B59A}" type="presParOf" srcId="{43A39112-5DFC-40E2-937D-BA31D6E49265}" destId="{AD22CE6E-28C2-4AC8-BC1F-AB0756561492}" srcOrd="10" destOrd="0" presId="urn:microsoft.com/office/officeart/2005/8/layout/gear1"/>
    <dgm:cxn modelId="{42FB7C7E-5D48-458E-B1E6-E992FF4D8E20}" type="presParOf" srcId="{43A39112-5DFC-40E2-937D-BA31D6E49265}" destId="{281A08C8-7955-4304-8066-C2C291EBC9DD}" srcOrd="11" destOrd="0" presId="urn:microsoft.com/office/officeart/2005/8/layout/gear1"/>
    <dgm:cxn modelId="{592CE016-CE21-4E80-B71B-D9D56BB33D4F}" type="presParOf" srcId="{43A39112-5DFC-40E2-937D-BA31D6E49265}" destId="{050FDB15-FC6A-45C5-B23B-6F313D06BE0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0A8C94-C813-43FD-9F29-ADC94B19EA2E}" type="doc">
      <dgm:prSet loTypeId="urn:microsoft.com/office/officeart/2005/8/layout/pList2" loCatId="picture" qsTypeId="urn:microsoft.com/office/officeart/2005/8/quickstyle/simple1" qsCatId="simple" csTypeId="urn:microsoft.com/office/officeart/2005/8/colors/accent1_2" csCatId="accent1" phldr="1"/>
      <dgm:spPr/>
    </dgm:pt>
    <dgm:pt modelId="{7B3C7A39-0F7F-42C8-8807-77D1CC47300D}">
      <dgm:prSet phldrT="[Text]" custT="1"/>
      <dgm:spPr/>
      <dgm:t>
        <a:bodyPr/>
        <a:lstStyle/>
        <a:p>
          <a:r>
            <a:rPr lang="en-US" sz="1800" dirty="0"/>
            <a:t>Mana </a:t>
          </a:r>
          <a:r>
            <a:rPr lang="en-US" sz="1600" dirty="0" err="1"/>
            <a:t>Whakahaere</a:t>
          </a:r>
          <a:r>
            <a:rPr lang="en-US" sz="1800" dirty="0"/>
            <a:t> </a:t>
          </a:r>
          <a:r>
            <a:rPr lang="en-US" sz="1000" dirty="0"/>
            <a:t>TREATY BASED APPROACH</a:t>
          </a:r>
        </a:p>
      </dgm:t>
    </dgm:pt>
    <dgm:pt modelId="{8703D835-B26F-45E9-B363-DBEC7E54D9EC}" type="parTrans" cxnId="{B5C14C46-AC27-47D2-A01F-CEDC817B6898}">
      <dgm:prSet/>
      <dgm:spPr/>
      <dgm:t>
        <a:bodyPr/>
        <a:lstStyle/>
        <a:p>
          <a:endParaRPr lang="en-US"/>
        </a:p>
      </dgm:t>
    </dgm:pt>
    <dgm:pt modelId="{4CEACA56-65D1-4C0D-82BD-5728BD10CFEA}" type="sibTrans" cxnId="{B5C14C46-AC27-47D2-A01F-CEDC817B6898}">
      <dgm:prSet/>
      <dgm:spPr/>
      <dgm:t>
        <a:bodyPr/>
        <a:lstStyle/>
        <a:p>
          <a:endParaRPr lang="en-US"/>
        </a:p>
      </dgm:t>
    </dgm:pt>
    <dgm:pt modelId="{0FB4EE14-9754-4E15-853F-1DB054883C6D}">
      <dgm:prSet phldrT="[Text]" custT="1"/>
      <dgm:spPr/>
      <dgm:t>
        <a:bodyPr/>
        <a:lstStyle/>
        <a:p>
          <a:r>
            <a:rPr lang="en-US" sz="1800" dirty="0"/>
            <a:t>Ngā Pou Herenga</a:t>
          </a:r>
        </a:p>
        <a:p>
          <a:r>
            <a:rPr lang="en-US" sz="1000" dirty="0"/>
            <a:t> CORE PRINCIPLES</a:t>
          </a:r>
        </a:p>
      </dgm:t>
    </dgm:pt>
    <dgm:pt modelId="{ABCE0A09-05D4-4594-9647-91A4C8239027}" type="parTrans" cxnId="{F8755413-4F2F-45D6-8171-4213734B7719}">
      <dgm:prSet/>
      <dgm:spPr/>
      <dgm:t>
        <a:bodyPr/>
        <a:lstStyle/>
        <a:p>
          <a:endParaRPr lang="en-US"/>
        </a:p>
      </dgm:t>
    </dgm:pt>
    <dgm:pt modelId="{50B78008-E6F3-45E8-94B6-FE27B948ED44}" type="sibTrans" cxnId="{F8755413-4F2F-45D6-8171-4213734B7719}">
      <dgm:prSet/>
      <dgm:spPr/>
      <dgm:t>
        <a:bodyPr/>
        <a:lstStyle/>
        <a:p>
          <a:endParaRPr lang="en-US"/>
        </a:p>
      </dgm:t>
    </dgm:pt>
    <dgm:pt modelId="{FC525C33-A9EF-4B23-A747-95CB9F2B597B}">
      <dgm:prSet phldrT="[Text]" custT="1"/>
      <dgm:spPr/>
      <dgm:t>
        <a:bodyPr/>
        <a:lstStyle/>
        <a:p>
          <a:r>
            <a:rPr lang="en-US" sz="1800" dirty="0"/>
            <a:t>Ngā </a:t>
          </a:r>
          <a:r>
            <a:rPr lang="en-US" sz="1800" dirty="0" err="1"/>
            <a:t>Huānga</a:t>
          </a:r>
          <a:endParaRPr lang="en-US" sz="1800" dirty="0"/>
        </a:p>
        <a:p>
          <a:r>
            <a:rPr lang="en-US" sz="1000" dirty="0"/>
            <a:t>OUTCOMES</a:t>
          </a:r>
        </a:p>
        <a:p>
          <a:endParaRPr lang="en-US" sz="1800" dirty="0"/>
        </a:p>
        <a:p>
          <a:r>
            <a:rPr lang="en-US" sz="1800" dirty="0"/>
            <a:t>Ngā Uaratanga</a:t>
          </a:r>
        </a:p>
        <a:p>
          <a:r>
            <a:rPr lang="en-US" sz="1000" dirty="0"/>
            <a:t>GOALS AND OBJECTIVES</a:t>
          </a:r>
        </a:p>
      </dgm:t>
    </dgm:pt>
    <dgm:pt modelId="{3C3B2CA2-B372-4562-BA3D-CAAE016D4544}" type="parTrans" cxnId="{78C19F56-37B4-48D4-9752-AF2DC0CC1F6F}">
      <dgm:prSet/>
      <dgm:spPr/>
      <dgm:t>
        <a:bodyPr/>
        <a:lstStyle/>
        <a:p>
          <a:endParaRPr lang="en-US"/>
        </a:p>
      </dgm:t>
    </dgm:pt>
    <dgm:pt modelId="{C067066E-17D3-496B-9281-B6183811F68B}" type="sibTrans" cxnId="{78C19F56-37B4-48D4-9752-AF2DC0CC1F6F}">
      <dgm:prSet/>
      <dgm:spPr/>
      <dgm:t>
        <a:bodyPr/>
        <a:lstStyle/>
        <a:p>
          <a:endParaRPr lang="en-US"/>
        </a:p>
      </dgm:t>
    </dgm:pt>
    <dgm:pt modelId="{920AB06C-061A-472F-B679-EAF47B71EE4D}">
      <dgm:prSet custT="1"/>
      <dgm:spPr/>
      <dgm:t>
        <a:bodyPr/>
        <a:lstStyle/>
        <a:p>
          <a:r>
            <a:rPr lang="en-US" sz="1900" dirty="0"/>
            <a:t>Ngā </a:t>
          </a:r>
          <a:r>
            <a:rPr lang="en-US" sz="1600" dirty="0" err="1"/>
            <a:t>Arotakenga</a:t>
          </a:r>
          <a:endParaRPr lang="en-US" sz="1600" dirty="0"/>
        </a:p>
        <a:p>
          <a:r>
            <a:rPr lang="en-US" sz="1000" dirty="0"/>
            <a:t>EVALUATION and MONITORING</a:t>
          </a:r>
        </a:p>
      </dgm:t>
    </dgm:pt>
    <dgm:pt modelId="{29AEEBA6-8C91-499C-AB78-29F2F6194389}" type="parTrans" cxnId="{BFFC46E6-7AF8-4CDA-BC05-5167F2B84964}">
      <dgm:prSet/>
      <dgm:spPr/>
      <dgm:t>
        <a:bodyPr/>
        <a:lstStyle/>
        <a:p>
          <a:endParaRPr lang="en-US"/>
        </a:p>
      </dgm:t>
    </dgm:pt>
    <dgm:pt modelId="{71FF221D-AA13-488B-AB21-708B12C26F9B}" type="sibTrans" cxnId="{BFFC46E6-7AF8-4CDA-BC05-5167F2B84964}">
      <dgm:prSet/>
      <dgm:spPr/>
      <dgm:t>
        <a:bodyPr/>
        <a:lstStyle/>
        <a:p>
          <a:endParaRPr lang="en-US"/>
        </a:p>
      </dgm:t>
    </dgm:pt>
    <dgm:pt modelId="{9FA07608-C88B-4D64-9155-5E3744348986}">
      <dgm:prSet custT="1"/>
      <dgm:spPr/>
      <dgm:t>
        <a:bodyPr/>
        <a:lstStyle/>
        <a:p>
          <a:r>
            <a:rPr lang="mi-NZ" sz="1800" dirty="0"/>
            <a:t>Ngā Kaupapa</a:t>
          </a:r>
        </a:p>
        <a:p>
          <a:r>
            <a:rPr lang="mi-NZ" sz="1000" dirty="0"/>
            <a:t>RULES, POLICIES and METHODS</a:t>
          </a:r>
        </a:p>
        <a:p>
          <a:endParaRPr lang="mi-NZ" sz="1000" dirty="0"/>
        </a:p>
        <a:p>
          <a:endParaRPr lang="mi-NZ" sz="1000" dirty="0"/>
        </a:p>
        <a:p>
          <a:r>
            <a:rPr lang="mi-NZ" sz="1800" dirty="0"/>
            <a:t>Ngā Mahinga</a:t>
          </a:r>
        </a:p>
        <a:p>
          <a:r>
            <a:rPr lang="mi-NZ" sz="1000" dirty="0"/>
            <a:t>APPLIED ACTIONS</a:t>
          </a:r>
          <a:endParaRPr lang="en-NZ" sz="1000" dirty="0"/>
        </a:p>
      </dgm:t>
    </dgm:pt>
    <dgm:pt modelId="{A2B3021F-6309-48E0-9379-3CC916065BF8}" type="parTrans" cxnId="{0E8D74A8-FAD6-49B2-A7DF-7002D2742689}">
      <dgm:prSet/>
      <dgm:spPr/>
      <dgm:t>
        <a:bodyPr/>
        <a:lstStyle/>
        <a:p>
          <a:endParaRPr lang="en-NZ"/>
        </a:p>
      </dgm:t>
    </dgm:pt>
    <dgm:pt modelId="{5283C90E-6BA4-4CC6-8E50-0960D58E38F1}" type="sibTrans" cxnId="{0E8D74A8-FAD6-49B2-A7DF-7002D2742689}">
      <dgm:prSet/>
      <dgm:spPr/>
      <dgm:t>
        <a:bodyPr/>
        <a:lstStyle/>
        <a:p>
          <a:endParaRPr lang="en-NZ"/>
        </a:p>
      </dgm:t>
    </dgm:pt>
    <dgm:pt modelId="{778A4781-B002-4DDB-AE7F-D45E2EB5A4E1}" type="pres">
      <dgm:prSet presAssocID="{840A8C94-C813-43FD-9F29-ADC94B19EA2E}" presName="Name0" presStyleCnt="0">
        <dgm:presLayoutVars>
          <dgm:dir/>
          <dgm:resizeHandles val="exact"/>
        </dgm:presLayoutVars>
      </dgm:prSet>
      <dgm:spPr/>
    </dgm:pt>
    <dgm:pt modelId="{AD444A8C-68D3-48D0-A558-21874D17E4FC}" type="pres">
      <dgm:prSet presAssocID="{840A8C94-C813-43FD-9F29-ADC94B19EA2E}" presName="bkgdShp" presStyleLbl="alignAccFollowNode1" presStyleIdx="0" presStyleCnt="1"/>
      <dgm:spPr/>
    </dgm:pt>
    <dgm:pt modelId="{9ECCF7B4-90C4-4180-80F3-746C54EA28F7}" type="pres">
      <dgm:prSet presAssocID="{840A8C94-C813-43FD-9F29-ADC94B19EA2E}" presName="linComp" presStyleCnt="0"/>
      <dgm:spPr/>
    </dgm:pt>
    <dgm:pt modelId="{9342526A-073D-4FB8-8B83-EED2DC7DB92F}" type="pres">
      <dgm:prSet presAssocID="{7B3C7A39-0F7F-42C8-8807-77D1CC47300D}" presName="compNode" presStyleCnt="0"/>
      <dgm:spPr/>
    </dgm:pt>
    <dgm:pt modelId="{EE7058A8-777B-4867-ADC9-578314D44DF1}" type="pres">
      <dgm:prSet presAssocID="{7B3C7A39-0F7F-42C8-8807-77D1CC47300D}" presName="node" presStyleLbl="node1" presStyleIdx="0" presStyleCnt="5" custScaleX="146837">
        <dgm:presLayoutVars>
          <dgm:bulletEnabled val="1"/>
        </dgm:presLayoutVars>
      </dgm:prSet>
      <dgm:spPr/>
    </dgm:pt>
    <dgm:pt modelId="{1CC19908-7FC4-4ED8-BDF7-EA49F831BA0F}" type="pres">
      <dgm:prSet presAssocID="{7B3C7A39-0F7F-42C8-8807-77D1CC47300D}" presName="invisiNode" presStyleLbl="node1" presStyleIdx="0" presStyleCnt="5"/>
      <dgm:spPr/>
    </dgm:pt>
    <dgm:pt modelId="{E9531E46-4B7E-4F2D-A25E-96AE8D5E06AA}" type="pres">
      <dgm:prSet presAssocID="{7B3C7A39-0F7F-42C8-8807-77D1CC47300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7000" b="-37000"/>
          </a:stretch>
        </a:blipFill>
      </dgm:spPr>
    </dgm:pt>
    <dgm:pt modelId="{E640D5CF-83E1-469E-8A8E-03CB49C3E068}" type="pres">
      <dgm:prSet presAssocID="{4CEACA56-65D1-4C0D-82BD-5728BD10CFEA}" presName="sibTrans" presStyleLbl="sibTrans2D1" presStyleIdx="0" presStyleCnt="0"/>
      <dgm:spPr/>
    </dgm:pt>
    <dgm:pt modelId="{A0D6D36B-DD1B-4973-8B05-7822E9724399}" type="pres">
      <dgm:prSet presAssocID="{0FB4EE14-9754-4E15-853F-1DB054883C6D}" presName="compNode" presStyleCnt="0"/>
      <dgm:spPr/>
    </dgm:pt>
    <dgm:pt modelId="{F456BB8D-889C-4A3E-BE1A-F1F1354B2613}" type="pres">
      <dgm:prSet presAssocID="{0FB4EE14-9754-4E15-853F-1DB054883C6D}" presName="node" presStyleLbl="node1" presStyleIdx="1" presStyleCnt="5" custScaleX="117959" custLinFactNeighborX="-25" custLinFactNeighborY="1787">
        <dgm:presLayoutVars>
          <dgm:bulletEnabled val="1"/>
        </dgm:presLayoutVars>
      </dgm:prSet>
      <dgm:spPr/>
    </dgm:pt>
    <dgm:pt modelId="{F4AE0C8F-22FE-4E88-8B59-B8E93E52CC7E}" type="pres">
      <dgm:prSet presAssocID="{0FB4EE14-9754-4E15-853F-1DB054883C6D}" presName="invisiNode" presStyleLbl="node1" presStyleIdx="1" presStyleCnt="5"/>
      <dgm:spPr/>
    </dgm:pt>
    <dgm:pt modelId="{37A6AFCB-8205-4535-A854-283813A68009}" type="pres">
      <dgm:prSet presAssocID="{0FB4EE14-9754-4E15-853F-1DB054883C6D}"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pt>
    <dgm:pt modelId="{6925D028-133E-4785-A393-0BC47D869EBE}" type="pres">
      <dgm:prSet presAssocID="{50B78008-E6F3-45E8-94B6-FE27B948ED44}" presName="sibTrans" presStyleLbl="sibTrans2D1" presStyleIdx="0" presStyleCnt="0"/>
      <dgm:spPr/>
    </dgm:pt>
    <dgm:pt modelId="{F56BBB68-6E96-40A0-8960-D031DDCCD86F}" type="pres">
      <dgm:prSet presAssocID="{FC525C33-A9EF-4B23-A747-95CB9F2B597B}" presName="compNode" presStyleCnt="0"/>
      <dgm:spPr/>
    </dgm:pt>
    <dgm:pt modelId="{8BC7113F-E5B8-4448-B286-A1EACFB772FA}" type="pres">
      <dgm:prSet presAssocID="{FC525C33-A9EF-4B23-A747-95CB9F2B597B}" presName="node" presStyleLbl="node1" presStyleIdx="2" presStyleCnt="5" custScaleX="132322">
        <dgm:presLayoutVars>
          <dgm:bulletEnabled val="1"/>
        </dgm:presLayoutVars>
      </dgm:prSet>
      <dgm:spPr/>
    </dgm:pt>
    <dgm:pt modelId="{1AE4DD51-6AB2-42C4-ACA7-0972AC224DDF}" type="pres">
      <dgm:prSet presAssocID="{FC525C33-A9EF-4B23-A747-95CB9F2B597B}" presName="invisiNode" presStyleLbl="node1" presStyleIdx="2" presStyleCnt="5"/>
      <dgm:spPr/>
    </dgm:pt>
    <dgm:pt modelId="{D418509B-C19A-4D16-BF00-790623864EAE}" type="pres">
      <dgm:prSet presAssocID="{FC525C33-A9EF-4B23-A747-95CB9F2B597B}"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EC82B836-EFC2-4F6D-85E2-AA542A136A94}" type="pres">
      <dgm:prSet presAssocID="{C067066E-17D3-496B-9281-B6183811F68B}" presName="sibTrans" presStyleLbl="sibTrans2D1" presStyleIdx="0" presStyleCnt="0"/>
      <dgm:spPr/>
    </dgm:pt>
    <dgm:pt modelId="{267D02D2-B408-49F3-B3CC-C06FDC3B3D91}" type="pres">
      <dgm:prSet presAssocID="{9FA07608-C88B-4D64-9155-5E3744348986}" presName="compNode" presStyleCnt="0"/>
      <dgm:spPr/>
    </dgm:pt>
    <dgm:pt modelId="{735FDD1B-E2C9-4E88-A65C-0C443784BA62}" type="pres">
      <dgm:prSet presAssocID="{9FA07608-C88B-4D64-9155-5E3744348986}" presName="node" presStyleLbl="node1" presStyleIdx="3" presStyleCnt="5" custScaleX="123633">
        <dgm:presLayoutVars>
          <dgm:bulletEnabled val="1"/>
        </dgm:presLayoutVars>
      </dgm:prSet>
      <dgm:spPr/>
    </dgm:pt>
    <dgm:pt modelId="{DDB59BCA-7C0A-4F5D-A11E-857EC9A038D6}" type="pres">
      <dgm:prSet presAssocID="{9FA07608-C88B-4D64-9155-5E3744348986}" presName="invisiNode" presStyleLbl="node1" presStyleIdx="3" presStyleCnt="5"/>
      <dgm:spPr/>
    </dgm:pt>
    <dgm:pt modelId="{606DF095-9E51-46EC-A223-7A47504C5F20}" type="pres">
      <dgm:prSet presAssocID="{9FA07608-C88B-4D64-9155-5E3744348986}"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dgm:spPr>
    </dgm:pt>
    <dgm:pt modelId="{96ED5951-6B28-4307-9D67-5723563831EA}" type="pres">
      <dgm:prSet presAssocID="{5283C90E-6BA4-4CC6-8E50-0960D58E38F1}" presName="sibTrans" presStyleLbl="sibTrans2D1" presStyleIdx="0" presStyleCnt="0"/>
      <dgm:spPr/>
    </dgm:pt>
    <dgm:pt modelId="{A8C7C252-5A88-40D5-841C-F533E4959ADD}" type="pres">
      <dgm:prSet presAssocID="{920AB06C-061A-472F-B679-EAF47B71EE4D}" presName="compNode" presStyleCnt="0"/>
      <dgm:spPr/>
    </dgm:pt>
    <dgm:pt modelId="{2F0F21F5-BEDD-413D-B3D0-080C662C6A8C}" type="pres">
      <dgm:prSet presAssocID="{920AB06C-061A-472F-B679-EAF47B71EE4D}" presName="node" presStyleLbl="node1" presStyleIdx="4" presStyleCnt="5" custScaleX="139747">
        <dgm:presLayoutVars>
          <dgm:bulletEnabled val="1"/>
        </dgm:presLayoutVars>
      </dgm:prSet>
      <dgm:spPr/>
    </dgm:pt>
    <dgm:pt modelId="{FC6E38C9-B566-4497-9D28-650A0C563723}" type="pres">
      <dgm:prSet presAssocID="{920AB06C-061A-472F-B679-EAF47B71EE4D}" presName="invisiNode" presStyleLbl="node1" presStyleIdx="4" presStyleCnt="5"/>
      <dgm:spPr/>
    </dgm:pt>
    <dgm:pt modelId="{1E791B2A-0B62-46BA-8CD3-BB935E18F3DE}" type="pres">
      <dgm:prSet presAssocID="{920AB06C-061A-472F-B679-EAF47B71EE4D}"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000" b="-1000"/>
          </a:stretch>
        </a:blipFill>
      </dgm:spPr>
    </dgm:pt>
  </dgm:ptLst>
  <dgm:cxnLst>
    <dgm:cxn modelId="{F8755413-4F2F-45D6-8171-4213734B7719}" srcId="{840A8C94-C813-43FD-9F29-ADC94B19EA2E}" destId="{0FB4EE14-9754-4E15-853F-1DB054883C6D}" srcOrd="1" destOrd="0" parTransId="{ABCE0A09-05D4-4594-9647-91A4C8239027}" sibTransId="{50B78008-E6F3-45E8-94B6-FE27B948ED44}"/>
    <dgm:cxn modelId="{5D074124-08DE-4B0A-A2C6-B46DFE640349}" type="presOf" srcId="{7B3C7A39-0F7F-42C8-8807-77D1CC47300D}" destId="{EE7058A8-777B-4867-ADC9-578314D44DF1}" srcOrd="0" destOrd="0" presId="urn:microsoft.com/office/officeart/2005/8/layout/pList2"/>
    <dgm:cxn modelId="{E6021D3D-E2DA-4686-A5BD-0BD4876D9529}" type="presOf" srcId="{0FB4EE14-9754-4E15-853F-1DB054883C6D}" destId="{F456BB8D-889C-4A3E-BE1A-F1F1354B2613}" srcOrd="0" destOrd="0" presId="urn:microsoft.com/office/officeart/2005/8/layout/pList2"/>
    <dgm:cxn modelId="{B5C14C46-AC27-47D2-A01F-CEDC817B6898}" srcId="{840A8C94-C813-43FD-9F29-ADC94B19EA2E}" destId="{7B3C7A39-0F7F-42C8-8807-77D1CC47300D}" srcOrd="0" destOrd="0" parTransId="{8703D835-B26F-45E9-B363-DBEC7E54D9EC}" sibTransId="{4CEACA56-65D1-4C0D-82BD-5728BD10CFEA}"/>
    <dgm:cxn modelId="{FA8E766D-C76A-4250-AAFA-54BDA06961D5}" type="presOf" srcId="{50B78008-E6F3-45E8-94B6-FE27B948ED44}" destId="{6925D028-133E-4785-A393-0BC47D869EBE}" srcOrd="0" destOrd="0" presId="urn:microsoft.com/office/officeart/2005/8/layout/pList2"/>
    <dgm:cxn modelId="{78C19F56-37B4-48D4-9752-AF2DC0CC1F6F}" srcId="{840A8C94-C813-43FD-9F29-ADC94B19EA2E}" destId="{FC525C33-A9EF-4B23-A747-95CB9F2B597B}" srcOrd="2" destOrd="0" parTransId="{3C3B2CA2-B372-4562-BA3D-CAAE016D4544}" sibTransId="{C067066E-17D3-496B-9281-B6183811F68B}"/>
    <dgm:cxn modelId="{908EDE7F-0E26-4F76-8C52-61F9322E6193}" type="presOf" srcId="{9FA07608-C88B-4D64-9155-5E3744348986}" destId="{735FDD1B-E2C9-4E88-A65C-0C443784BA62}" srcOrd="0" destOrd="0" presId="urn:microsoft.com/office/officeart/2005/8/layout/pList2"/>
    <dgm:cxn modelId="{0E47B78D-BB24-476A-8AE8-D910E316A2D0}" type="presOf" srcId="{FC525C33-A9EF-4B23-A747-95CB9F2B597B}" destId="{8BC7113F-E5B8-4448-B286-A1EACFB772FA}" srcOrd="0" destOrd="0" presId="urn:microsoft.com/office/officeart/2005/8/layout/pList2"/>
    <dgm:cxn modelId="{0E8D74A8-FAD6-49B2-A7DF-7002D2742689}" srcId="{840A8C94-C813-43FD-9F29-ADC94B19EA2E}" destId="{9FA07608-C88B-4D64-9155-5E3744348986}" srcOrd="3" destOrd="0" parTransId="{A2B3021F-6309-48E0-9379-3CC916065BF8}" sibTransId="{5283C90E-6BA4-4CC6-8E50-0960D58E38F1}"/>
    <dgm:cxn modelId="{32B0DBAE-BDB4-4DAE-9103-BE3BB5E9B388}" type="presOf" srcId="{C067066E-17D3-496B-9281-B6183811F68B}" destId="{EC82B836-EFC2-4F6D-85E2-AA542A136A94}" srcOrd="0" destOrd="0" presId="urn:microsoft.com/office/officeart/2005/8/layout/pList2"/>
    <dgm:cxn modelId="{8996B3B1-2FC3-4E70-A727-DC2A05471C44}" type="presOf" srcId="{840A8C94-C813-43FD-9F29-ADC94B19EA2E}" destId="{778A4781-B002-4DDB-AE7F-D45E2EB5A4E1}" srcOrd="0" destOrd="0" presId="urn:microsoft.com/office/officeart/2005/8/layout/pList2"/>
    <dgm:cxn modelId="{17BAACD1-F2DE-4491-97EE-ED736170B7CC}" type="presOf" srcId="{920AB06C-061A-472F-B679-EAF47B71EE4D}" destId="{2F0F21F5-BEDD-413D-B3D0-080C662C6A8C}" srcOrd="0" destOrd="0" presId="urn:microsoft.com/office/officeart/2005/8/layout/pList2"/>
    <dgm:cxn modelId="{073E43DA-B605-4FFC-A217-41F83E04BD6A}" type="presOf" srcId="{5283C90E-6BA4-4CC6-8E50-0960D58E38F1}" destId="{96ED5951-6B28-4307-9D67-5723563831EA}" srcOrd="0" destOrd="0" presId="urn:microsoft.com/office/officeart/2005/8/layout/pList2"/>
    <dgm:cxn modelId="{BFFC46E6-7AF8-4CDA-BC05-5167F2B84964}" srcId="{840A8C94-C813-43FD-9F29-ADC94B19EA2E}" destId="{920AB06C-061A-472F-B679-EAF47B71EE4D}" srcOrd="4" destOrd="0" parTransId="{29AEEBA6-8C91-499C-AB78-29F2F6194389}" sibTransId="{71FF221D-AA13-488B-AB21-708B12C26F9B}"/>
    <dgm:cxn modelId="{975E54E8-1462-4DE8-A8EB-2366FF08CF7E}" type="presOf" srcId="{4CEACA56-65D1-4C0D-82BD-5728BD10CFEA}" destId="{E640D5CF-83E1-469E-8A8E-03CB49C3E068}" srcOrd="0" destOrd="0" presId="urn:microsoft.com/office/officeart/2005/8/layout/pList2"/>
    <dgm:cxn modelId="{3B21CFAF-2C75-49F3-999B-89564F7712C3}" type="presParOf" srcId="{778A4781-B002-4DDB-AE7F-D45E2EB5A4E1}" destId="{AD444A8C-68D3-48D0-A558-21874D17E4FC}" srcOrd="0" destOrd="0" presId="urn:microsoft.com/office/officeart/2005/8/layout/pList2"/>
    <dgm:cxn modelId="{337F197E-D181-43F7-ACAD-90C185B3FF96}" type="presParOf" srcId="{778A4781-B002-4DDB-AE7F-D45E2EB5A4E1}" destId="{9ECCF7B4-90C4-4180-80F3-746C54EA28F7}" srcOrd="1" destOrd="0" presId="urn:microsoft.com/office/officeart/2005/8/layout/pList2"/>
    <dgm:cxn modelId="{2D174E09-0F0E-45FF-9FE5-A761E4B6433D}" type="presParOf" srcId="{9ECCF7B4-90C4-4180-80F3-746C54EA28F7}" destId="{9342526A-073D-4FB8-8B83-EED2DC7DB92F}" srcOrd="0" destOrd="0" presId="urn:microsoft.com/office/officeart/2005/8/layout/pList2"/>
    <dgm:cxn modelId="{0CA6D093-0056-4721-B6EF-9A924DA54C4C}" type="presParOf" srcId="{9342526A-073D-4FB8-8B83-EED2DC7DB92F}" destId="{EE7058A8-777B-4867-ADC9-578314D44DF1}" srcOrd="0" destOrd="0" presId="urn:microsoft.com/office/officeart/2005/8/layout/pList2"/>
    <dgm:cxn modelId="{FA48A698-2717-4B57-8836-5D8782D287A8}" type="presParOf" srcId="{9342526A-073D-4FB8-8B83-EED2DC7DB92F}" destId="{1CC19908-7FC4-4ED8-BDF7-EA49F831BA0F}" srcOrd="1" destOrd="0" presId="urn:microsoft.com/office/officeart/2005/8/layout/pList2"/>
    <dgm:cxn modelId="{C519C7DD-8F9C-4E4C-92C9-3599E75F66E3}" type="presParOf" srcId="{9342526A-073D-4FB8-8B83-EED2DC7DB92F}" destId="{E9531E46-4B7E-4F2D-A25E-96AE8D5E06AA}" srcOrd="2" destOrd="0" presId="urn:microsoft.com/office/officeart/2005/8/layout/pList2"/>
    <dgm:cxn modelId="{49FC7531-386F-474E-B333-B503CDE944DF}" type="presParOf" srcId="{9ECCF7B4-90C4-4180-80F3-746C54EA28F7}" destId="{E640D5CF-83E1-469E-8A8E-03CB49C3E068}" srcOrd="1" destOrd="0" presId="urn:microsoft.com/office/officeart/2005/8/layout/pList2"/>
    <dgm:cxn modelId="{E502EED7-5E2C-4027-9141-8F2A964015A2}" type="presParOf" srcId="{9ECCF7B4-90C4-4180-80F3-746C54EA28F7}" destId="{A0D6D36B-DD1B-4973-8B05-7822E9724399}" srcOrd="2" destOrd="0" presId="urn:microsoft.com/office/officeart/2005/8/layout/pList2"/>
    <dgm:cxn modelId="{880DE798-5C52-47C8-920C-C830D0527008}" type="presParOf" srcId="{A0D6D36B-DD1B-4973-8B05-7822E9724399}" destId="{F456BB8D-889C-4A3E-BE1A-F1F1354B2613}" srcOrd="0" destOrd="0" presId="urn:microsoft.com/office/officeart/2005/8/layout/pList2"/>
    <dgm:cxn modelId="{95C18A1A-8DAA-4CA0-B4CD-5F32A549910D}" type="presParOf" srcId="{A0D6D36B-DD1B-4973-8B05-7822E9724399}" destId="{F4AE0C8F-22FE-4E88-8B59-B8E93E52CC7E}" srcOrd="1" destOrd="0" presId="urn:microsoft.com/office/officeart/2005/8/layout/pList2"/>
    <dgm:cxn modelId="{4DA50325-4863-410C-A771-00913CA2D92B}" type="presParOf" srcId="{A0D6D36B-DD1B-4973-8B05-7822E9724399}" destId="{37A6AFCB-8205-4535-A854-283813A68009}" srcOrd="2" destOrd="0" presId="urn:microsoft.com/office/officeart/2005/8/layout/pList2"/>
    <dgm:cxn modelId="{5B45FEB4-7A32-455D-AD40-E9232681D95E}" type="presParOf" srcId="{9ECCF7B4-90C4-4180-80F3-746C54EA28F7}" destId="{6925D028-133E-4785-A393-0BC47D869EBE}" srcOrd="3" destOrd="0" presId="urn:microsoft.com/office/officeart/2005/8/layout/pList2"/>
    <dgm:cxn modelId="{311A6AC8-3DF7-42AB-80CC-2A9C6C41A897}" type="presParOf" srcId="{9ECCF7B4-90C4-4180-80F3-746C54EA28F7}" destId="{F56BBB68-6E96-40A0-8960-D031DDCCD86F}" srcOrd="4" destOrd="0" presId="urn:microsoft.com/office/officeart/2005/8/layout/pList2"/>
    <dgm:cxn modelId="{CF3E1872-728B-4255-A329-D5B23859A0A6}" type="presParOf" srcId="{F56BBB68-6E96-40A0-8960-D031DDCCD86F}" destId="{8BC7113F-E5B8-4448-B286-A1EACFB772FA}" srcOrd="0" destOrd="0" presId="urn:microsoft.com/office/officeart/2005/8/layout/pList2"/>
    <dgm:cxn modelId="{5FB938C0-D6E5-4AC1-8448-58257CADF835}" type="presParOf" srcId="{F56BBB68-6E96-40A0-8960-D031DDCCD86F}" destId="{1AE4DD51-6AB2-42C4-ACA7-0972AC224DDF}" srcOrd="1" destOrd="0" presId="urn:microsoft.com/office/officeart/2005/8/layout/pList2"/>
    <dgm:cxn modelId="{0E670364-F644-4BFD-8221-6AE6A4F5D284}" type="presParOf" srcId="{F56BBB68-6E96-40A0-8960-D031DDCCD86F}" destId="{D418509B-C19A-4D16-BF00-790623864EAE}" srcOrd="2" destOrd="0" presId="urn:microsoft.com/office/officeart/2005/8/layout/pList2"/>
    <dgm:cxn modelId="{7276E4F1-212F-4DB7-A156-8BC98B6055EC}" type="presParOf" srcId="{9ECCF7B4-90C4-4180-80F3-746C54EA28F7}" destId="{EC82B836-EFC2-4F6D-85E2-AA542A136A94}" srcOrd="5" destOrd="0" presId="urn:microsoft.com/office/officeart/2005/8/layout/pList2"/>
    <dgm:cxn modelId="{1C95C1F1-4F36-4A7B-AE38-A12F369248B9}" type="presParOf" srcId="{9ECCF7B4-90C4-4180-80F3-746C54EA28F7}" destId="{267D02D2-B408-49F3-B3CC-C06FDC3B3D91}" srcOrd="6" destOrd="0" presId="urn:microsoft.com/office/officeart/2005/8/layout/pList2"/>
    <dgm:cxn modelId="{70333D0A-67A2-4267-86DB-9F0F3CC0370D}" type="presParOf" srcId="{267D02D2-B408-49F3-B3CC-C06FDC3B3D91}" destId="{735FDD1B-E2C9-4E88-A65C-0C443784BA62}" srcOrd="0" destOrd="0" presId="urn:microsoft.com/office/officeart/2005/8/layout/pList2"/>
    <dgm:cxn modelId="{2839C2AE-F4E3-488E-BF4B-C6426EECE732}" type="presParOf" srcId="{267D02D2-B408-49F3-B3CC-C06FDC3B3D91}" destId="{DDB59BCA-7C0A-4F5D-A11E-857EC9A038D6}" srcOrd="1" destOrd="0" presId="urn:microsoft.com/office/officeart/2005/8/layout/pList2"/>
    <dgm:cxn modelId="{EB8D70AD-55AC-4D58-A414-5048789E5070}" type="presParOf" srcId="{267D02D2-B408-49F3-B3CC-C06FDC3B3D91}" destId="{606DF095-9E51-46EC-A223-7A47504C5F20}" srcOrd="2" destOrd="0" presId="urn:microsoft.com/office/officeart/2005/8/layout/pList2"/>
    <dgm:cxn modelId="{E51B867B-57F1-447B-BB8C-0C451B3C8AD7}" type="presParOf" srcId="{9ECCF7B4-90C4-4180-80F3-746C54EA28F7}" destId="{96ED5951-6B28-4307-9D67-5723563831EA}" srcOrd="7" destOrd="0" presId="urn:microsoft.com/office/officeart/2005/8/layout/pList2"/>
    <dgm:cxn modelId="{324CC1E1-D933-4A57-82AA-BA598CAFF142}" type="presParOf" srcId="{9ECCF7B4-90C4-4180-80F3-746C54EA28F7}" destId="{A8C7C252-5A88-40D5-841C-F533E4959ADD}" srcOrd="8" destOrd="0" presId="urn:microsoft.com/office/officeart/2005/8/layout/pList2"/>
    <dgm:cxn modelId="{A49AEE13-9E44-43F5-9B6B-DAA65FF3C72C}" type="presParOf" srcId="{A8C7C252-5A88-40D5-841C-F533E4959ADD}" destId="{2F0F21F5-BEDD-413D-B3D0-080C662C6A8C}" srcOrd="0" destOrd="0" presId="urn:microsoft.com/office/officeart/2005/8/layout/pList2"/>
    <dgm:cxn modelId="{FB64A044-DE62-4F62-A446-8E3247EE6622}" type="presParOf" srcId="{A8C7C252-5A88-40D5-841C-F533E4959ADD}" destId="{FC6E38C9-B566-4497-9D28-650A0C563723}" srcOrd="1" destOrd="0" presId="urn:microsoft.com/office/officeart/2005/8/layout/pList2"/>
    <dgm:cxn modelId="{B9399A03-9F18-4C6A-9330-45D1B0DA9CA0}" type="presParOf" srcId="{A8C7C252-5A88-40D5-841C-F533E4959ADD}" destId="{1E791B2A-0B62-46BA-8CD3-BB935E18F3D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8CC91-2AD9-4C8A-B9ED-F0D685FBC9B8}" type="doc">
      <dgm:prSet loTypeId="urn:microsoft.com/office/officeart/2008/layout/HexagonCluster" loCatId="relationship" qsTypeId="urn:microsoft.com/office/officeart/2005/8/quickstyle/3d7" qsCatId="3D" csTypeId="urn:microsoft.com/office/officeart/2005/8/colors/accent1_2" csCatId="accent1" phldr="1"/>
      <dgm:spPr/>
    </dgm:pt>
    <dgm:pt modelId="{FC22CCF9-28A7-41FE-9FCE-2B32AA01B14B}">
      <dgm:prSet phldrT="[Text]" custT="1"/>
      <dgm:spPr/>
      <dgm:t>
        <a:bodyPr/>
        <a:lstStyle/>
        <a:p>
          <a:r>
            <a:rPr lang="en-US" sz="2400" dirty="0" err="1">
              <a:solidFill>
                <a:schemeClr val="tx1"/>
              </a:solidFill>
            </a:rPr>
            <a:t>Te</a:t>
          </a:r>
          <a:r>
            <a:rPr lang="en-US" sz="2400" dirty="0">
              <a:solidFill>
                <a:schemeClr val="tx1"/>
              </a:solidFill>
            </a:rPr>
            <a:t> </a:t>
          </a:r>
          <a:r>
            <a:rPr lang="en-US" sz="2400" dirty="0" err="1">
              <a:solidFill>
                <a:schemeClr val="tx1"/>
              </a:solidFill>
            </a:rPr>
            <a:t>Taha</a:t>
          </a:r>
          <a:r>
            <a:rPr lang="en-US" sz="2400" dirty="0">
              <a:solidFill>
                <a:schemeClr val="tx1"/>
              </a:solidFill>
            </a:rPr>
            <a:t> </a:t>
          </a:r>
          <a:r>
            <a:rPr lang="en-US" sz="2400" dirty="0" err="1">
              <a:solidFill>
                <a:schemeClr val="tx1"/>
              </a:solidFill>
            </a:rPr>
            <a:t>Kiko</a:t>
          </a:r>
          <a:endParaRPr lang="en-US" sz="2400" dirty="0">
            <a:solidFill>
              <a:schemeClr val="tx1"/>
            </a:solidFill>
          </a:endParaRPr>
        </a:p>
      </dgm:t>
    </dgm:pt>
    <dgm:pt modelId="{7E666B08-7BDA-47F6-AE5D-58E1811373D3}" type="parTrans" cxnId="{BFE50321-319F-4141-9052-25A9E24187EF}">
      <dgm:prSet/>
      <dgm:spPr/>
      <dgm:t>
        <a:bodyPr/>
        <a:lstStyle/>
        <a:p>
          <a:endParaRPr lang="en-US"/>
        </a:p>
      </dgm:t>
    </dgm:pt>
    <dgm:pt modelId="{9ED39ED8-0C62-48C9-9841-8A82E1D1171A}" type="sibTrans" cxnId="{BFE50321-319F-4141-9052-25A9E24187EF}">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398D99A0-2CFE-4B34-BA56-A7E45CCDBAB5}">
      <dgm:prSet phldrT="[Text]" custT="1"/>
      <dgm:spPr/>
      <dgm:t>
        <a:bodyPr/>
        <a:lstStyle/>
        <a:p>
          <a:r>
            <a:rPr lang="en-US" sz="1400" dirty="0">
              <a:solidFill>
                <a:schemeClr val="tx1"/>
              </a:solidFill>
            </a:rPr>
            <a:t>Whakapapa</a:t>
          </a:r>
        </a:p>
      </dgm:t>
    </dgm:pt>
    <dgm:pt modelId="{5C8F3150-7C8C-4DB0-843D-18585E7FD53A}" type="parTrans" cxnId="{391A959D-03C7-4C3B-AB06-73C2E011383B}">
      <dgm:prSet/>
      <dgm:spPr/>
      <dgm:t>
        <a:bodyPr/>
        <a:lstStyle/>
        <a:p>
          <a:endParaRPr lang="en-US"/>
        </a:p>
      </dgm:t>
    </dgm:pt>
    <dgm:pt modelId="{7214348A-7E8E-4334-8E73-3218E9A6F6BC}" type="sibTrans" cxnId="{391A959D-03C7-4C3B-AB06-73C2E011383B}">
      <dgm:prSet/>
      <dgm:spPr>
        <a:blipFill>
          <a:blip xmlns:r="http://schemas.openxmlformats.org/officeDocument/2006/relationships" r:embed="rId2"/>
          <a:srcRect/>
          <a:stretch>
            <a:fillRect t="-40000" b="-40000"/>
          </a:stretch>
        </a:blipFill>
      </dgm:spPr>
      <dgm:t>
        <a:bodyPr/>
        <a:lstStyle/>
        <a:p>
          <a:endParaRPr lang="en-US"/>
        </a:p>
      </dgm:t>
    </dgm:pt>
    <dgm:pt modelId="{F9A6B4EF-9107-4C43-B81D-DE50B9ACAC83}">
      <dgm:prSet phldrT="[Text]" custT="1"/>
      <dgm:spPr/>
      <dgm:t>
        <a:bodyPr/>
        <a:lstStyle/>
        <a:p>
          <a:r>
            <a:rPr lang="en-US" sz="2400" dirty="0" err="1">
              <a:solidFill>
                <a:schemeClr val="tx1"/>
              </a:solidFill>
            </a:rPr>
            <a:t>Te</a:t>
          </a:r>
          <a:r>
            <a:rPr lang="en-US" sz="2400" dirty="0">
              <a:solidFill>
                <a:schemeClr val="tx1"/>
              </a:solidFill>
            </a:rPr>
            <a:t> </a:t>
          </a:r>
          <a:r>
            <a:rPr lang="en-US" sz="2400" dirty="0" err="1">
              <a:solidFill>
                <a:schemeClr val="tx1"/>
              </a:solidFill>
            </a:rPr>
            <a:t>Taha</a:t>
          </a:r>
          <a:r>
            <a:rPr lang="en-US" sz="2400" dirty="0">
              <a:solidFill>
                <a:schemeClr val="tx1"/>
              </a:solidFill>
            </a:rPr>
            <a:t> Wairua</a:t>
          </a:r>
        </a:p>
      </dgm:t>
    </dgm:pt>
    <dgm:pt modelId="{69FE1B11-A329-4C32-901D-7F4C06966123}" type="parTrans" cxnId="{076E8243-7885-4D5A-8662-99C7F00EEADA}">
      <dgm:prSet/>
      <dgm:spPr/>
      <dgm:t>
        <a:bodyPr/>
        <a:lstStyle/>
        <a:p>
          <a:endParaRPr lang="en-US"/>
        </a:p>
      </dgm:t>
    </dgm:pt>
    <dgm:pt modelId="{6F58681B-DD00-4965-AE30-A6F61A2A37F1}" type="sibTrans" cxnId="{076E8243-7885-4D5A-8662-99C7F00EEAD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8F11692B-853B-442E-8D6D-BCF06D7B1D50}">
      <dgm:prSet phldrT="[Text]" custT="1"/>
      <dgm:spPr/>
      <dgm:t>
        <a:bodyPr/>
        <a:lstStyle/>
        <a:p>
          <a:r>
            <a:rPr lang="en-US" sz="2000" dirty="0">
              <a:solidFill>
                <a:schemeClr val="tx1"/>
              </a:solidFill>
            </a:rPr>
            <a:t>Te Taha Whānau</a:t>
          </a:r>
        </a:p>
      </dgm:t>
    </dgm:pt>
    <dgm:pt modelId="{9ECC5ACB-6E3F-4728-9060-ED6133AB7764}" type="parTrans" cxnId="{DA4A30F6-DD65-4D6A-92B8-7F3C2E05A86A}">
      <dgm:prSet/>
      <dgm:spPr/>
      <dgm:t>
        <a:bodyPr/>
        <a:lstStyle/>
        <a:p>
          <a:endParaRPr lang="en-US"/>
        </a:p>
      </dgm:t>
    </dgm:pt>
    <dgm:pt modelId="{AF5E882B-CDFA-405F-92D1-E0B6D9E4E42B}" type="sibTrans" cxnId="{DA4A30F6-DD65-4D6A-92B8-7F3C2E05A86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dgm:spPr>
      <dgm:t>
        <a:bodyPr/>
        <a:lstStyle/>
        <a:p>
          <a:endParaRPr lang="en-US"/>
        </a:p>
      </dgm:t>
    </dgm:pt>
    <dgm:pt modelId="{FC4C7E6F-F9F6-430B-B34D-E575EB7C95AF}">
      <dgm:prSet phldrT="[Text]" custT="1"/>
      <dgm:spPr/>
      <dgm:t>
        <a:bodyPr/>
        <a:lstStyle/>
        <a:p>
          <a:r>
            <a:rPr lang="en-US" sz="2000" dirty="0" err="1">
              <a:solidFill>
                <a:schemeClr val="tx1"/>
              </a:solidFill>
            </a:rPr>
            <a:t>Arotake</a:t>
          </a:r>
          <a:endParaRPr lang="en-US" sz="2000" dirty="0">
            <a:solidFill>
              <a:schemeClr val="tx1"/>
            </a:solidFill>
          </a:endParaRPr>
        </a:p>
      </dgm:t>
    </dgm:pt>
    <dgm:pt modelId="{258ABD7C-845B-472C-83B4-FFC55E6907DF}" type="parTrans" cxnId="{F717DAEA-ACBE-4A5D-AC35-A56EB728D2A9}">
      <dgm:prSet/>
      <dgm:spPr/>
      <dgm:t>
        <a:bodyPr/>
        <a:lstStyle/>
        <a:p>
          <a:endParaRPr lang="en-US"/>
        </a:p>
      </dgm:t>
    </dgm:pt>
    <dgm:pt modelId="{91923FE1-A7EA-4E18-887A-3CFE396744AB}" type="sibTrans" cxnId="{F717DAEA-ACBE-4A5D-AC35-A56EB728D2A9}">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7555283F-A74E-44B9-92EC-C99BD1CC7117}" type="pres">
      <dgm:prSet presAssocID="{E858CC91-2AD9-4C8A-B9ED-F0D685FBC9B8}" presName="Name0" presStyleCnt="0">
        <dgm:presLayoutVars>
          <dgm:chMax val="21"/>
          <dgm:chPref val="21"/>
        </dgm:presLayoutVars>
      </dgm:prSet>
      <dgm:spPr/>
    </dgm:pt>
    <dgm:pt modelId="{EF17DEB6-C679-41AB-BF1E-9D8D70F96829}" type="pres">
      <dgm:prSet presAssocID="{FC22CCF9-28A7-41FE-9FCE-2B32AA01B14B}" presName="text1" presStyleCnt="0"/>
      <dgm:spPr/>
    </dgm:pt>
    <dgm:pt modelId="{878A4602-F3D2-48EF-88F5-8B8BE1B97A58}" type="pres">
      <dgm:prSet presAssocID="{FC22CCF9-28A7-41FE-9FCE-2B32AA01B14B}" presName="textRepeatNode" presStyleLbl="alignNode1" presStyleIdx="0" presStyleCnt="5">
        <dgm:presLayoutVars>
          <dgm:chMax val="0"/>
          <dgm:chPref val="0"/>
          <dgm:bulletEnabled val="1"/>
        </dgm:presLayoutVars>
      </dgm:prSet>
      <dgm:spPr/>
    </dgm:pt>
    <dgm:pt modelId="{7EDA99B0-48D3-421D-9174-769057899835}" type="pres">
      <dgm:prSet presAssocID="{FC22CCF9-28A7-41FE-9FCE-2B32AA01B14B}" presName="textaccent1" presStyleCnt="0"/>
      <dgm:spPr/>
    </dgm:pt>
    <dgm:pt modelId="{7751C14E-C953-4824-9776-3BC3A5858203}" type="pres">
      <dgm:prSet presAssocID="{FC22CCF9-28A7-41FE-9FCE-2B32AA01B14B}" presName="accentRepeatNode" presStyleLbl="solidAlignAcc1" presStyleIdx="0" presStyleCnt="10"/>
      <dgm:spPr/>
    </dgm:pt>
    <dgm:pt modelId="{599CC905-77D9-444B-827C-185EB8D50A31}" type="pres">
      <dgm:prSet presAssocID="{9ED39ED8-0C62-48C9-9841-8A82E1D1171A}" presName="image1" presStyleCnt="0"/>
      <dgm:spPr/>
    </dgm:pt>
    <dgm:pt modelId="{007FF04B-7D36-48B0-89BB-A6F945182077}" type="pres">
      <dgm:prSet presAssocID="{9ED39ED8-0C62-48C9-9841-8A82E1D1171A}" presName="imageRepeatNode" presStyleLbl="alignAcc1" presStyleIdx="0" presStyleCnt="5"/>
      <dgm:spPr/>
    </dgm:pt>
    <dgm:pt modelId="{8D901EF3-593B-46F0-99BC-43872CD55AFD}" type="pres">
      <dgm:prSet presAssocID="{9ED39ED8-0C62-48C9-9841-8A82E1D1171A}" presName="imageaccent1" presStyleCnt="0"/>
      <dgm:spPr/>
    </dgm:pt>
    <dgm:pt modelId="{8C99E685-FE70-4452-9CB1-8D8D93F3F7E9}" type="pres">
      <dgm:prSet presAssocID="{9ED39ED8-0C62-48C9-9841-8A82E1D1171A}" presName="accentRepeatNode" presStyleLbl="solidAlignAcc1" presStyleIdx="1" presStyleCnt="10"/>
      <dgm:spPr/>
    </dgm:pt>
    <dgm:pt modelId="{5BCE42CC-A2B9-4E55-ADD3-B921552E4A17}" type="pres">
      <dgm:prSet presAssocID="{398D99A0-2CFE-4B34-BA56-A7E45CCDBAB5}" presName="text2" presStyleCnt="0"/>
      <dgm:spPr/>
    </dgm:pt>
    <dgm:pt modelId="{F93752AA-B3FC-4790-9994-833BA9DD46E0}" type="pres">
      <dgm:prSet presAssocID="{398D99A0-2CFE-4B34-BA56-A7E45CCDBAB5}" presName="textRepeatNode" presStyleLbl="alignNode1" presStyleIdx="1" presStyleCnt="5">
        <dgm:presLayoutVars>
          <dgm:chMax val="0"/>
          <dgm:chPref val="0"/>
          <dgm:bulletEnabled val="1"/>
        </dgm:presLayoutVars>
      </dgm:prSet>
      <dgm:spPr/>
    </dgm:pt>
    <dgm:pt modelId="{D1F04CAA-FDCD-4266-93C1-D6E21BFDCE03}" type="pres">
      <dgm:prSet presAssocID="{398D99A0-2CFE-4B34-BA56-A7E45CCDBAB5}" presName="textaccent2" presStyleCnt="0"/>
      <dgm:spPr/>
    </dgm:pt>
    <dgm:pt modelId="{3F99A84C-BBD5-40E1-94B3-D2FBEE9C583D}" type="pres">
      <dgm:prSet presAssocID="{398D99A0-2CFE-4B34-BA56-A7E45CCDBAB5}" presName="accentRepeatNode" presStyleLbl="solidAlignAcc1" presStyleIdx="2" presStyleCnt="10"/>
      <dgm:spPr/>
    </dgm:pt>
    <dgm:pt modelId="{6FC88145-CC24-45AD-B0AA-607BC6F9D12E}" type="pres">
      <dgm:prSet presAssocID="{7214348A-7E8E-4334-8E73-3218E9A6F6BC}" presName="image2" presStyleCnt="0"/>
      <dgm:spPr/>
    </dgm:pt>
    <dgm:pt modelId="{EC405CEB-70FE-4277-926F-674B6124C6A9}" type="pres">
      <dgm:prSet presAssocID="{7214348A-7E8E-4334-8E73-3218E9A6F6BC}" presName="imageRepeatNode" presStyleLbl="alignAcc1" presStyleIdx="1" presStyleCnt="5"/>
      <dgm:spPr/>
    </dgm:pt>
    <dgm:pt modelId="{4DBC78FF-47B5-4519-A0BE-0A2C1E450EB5}" type="pres">
      <dgm:prSet presAssocID="{7214348A-7E8E-4334-8E73-3218E9A6F6BC}" presName="imageaccent2" presStyleCnt="0"/>
      <dgm:spPr/>
    </dgm:pt>
    <dgm:pt modelId="{E714E9D1-007D-4B73-BD9C-C1269E9B8B98}" type="pres">
      <dgm:prSet presAssocID="{7214348A-7E8E-4334-8E73-3218E9A6F6BC}" presName="accentRepeatNode" presStyleLbl="solidAlignAcc1" presStyleIdx="3" presStyleCnt="10"/>
      <dgm:spPr/>
    </dgm:pt>
    <dgm:pt modelId="{BD6C0955-ED9F-4B20-B350-75073A7C1AD7}" type="pres">
      <dgm:prSet presAssocID="{F9A6B4EF-9107-4C43-B81D-DE50B9ACAC83}" presName="text3" presStyleCnt="0"/>
      <dgm:spPr/>
    </dgm:pt>
    <dgm:pt modelId="{758280EB-97A3-44F9-A0EE-507DA5D3407C}" type="pres">
      <dgm:prSet presAssocID="{F9A6B4EF-9107-4C43-B81D-DE50B9ACAC83}" presName="textRepeatNode" presStyleLbl="alignNode1" presStyleIdx="2" presStyleCnt="5">
        <dgm:presLayoutVars>
          <dgm:chMax val="0"/>
          <dgm:chPref val="0"/>
          <dgm:bulletEnabled val="1"/>
        </dgm:presLayoutVars>
      </dgm:prSet>
      <dgm:spPr/>
    </dgm:pt>
    <dgm:pt modelId="{EF9AA248-C22B-4E33-B521-338E5BD4C3F0}" type="pres">
      <dgm:prSet presAssocID="{F9A6B4EF-9107-4C43-B81D-DE50B9ACAC83}" presName="textaccent3" presStyleCnt="0"/>
      <dgm:spPr/>
    </dgm:pt>
    <dgm:pt modelId="{726DCD9C-EEC3-4260-8527-3CA66562C5A1}" type="pres">
      <dgm:prSet presAssocID="{F9A6B4EF-9107-4C43-B81D-DE50B9ACAC83}" presName="accentRepeatNode" presStyleLbl="solidAlignAcc1" presStyleIdx="4" presStyleCnt="10"/>
      <dgm:spPr/>
    </dgm:pt>
    <dgm:pt modelId="{876E4014-612C-4E69-838D-5ADF7CC1BFA6}" type="pres">
      <dgm:prSet presAssocID="{6F58681B-DD00-4965-AE30-A6F61A2A37F1}" presName="image3" presStyleCnt="0"/>
      <dgm:spPr/>
    </dgm:pt>
    <dgm:pt modelId="{FB0C3594-04C9-45E9-AB11-DE5F46164440}" type="pres">
      <dgm:prSet presAssocID="{6F58681B-DD00-4965-AE30-A6F61A2A37F1}" presName="imageRepeatNode" presStyleLbl="alignAcc1" presStyleIdx="2" presStyleCnt="5"/>
      <dgm:spPr/>
    </dgm:pt>
    <dgm:pt modelId="{4E4DC16B-82C0-417B-B2F6-1FE603890839}" type="pres">
      <dgm:prSet presAssocID="{6F58681B-DD00-4965-AE30-A6F61A2A37F1}" presName="imageaccent3" presStyleCnt="0"/>
      <dgm:spPr/>
    </dgm:pt>
    <dgm:pt modelId="{C2051B2B-6AB0-4EC0-A04C-299AAA635D8B}" type="pres">
      <dgm:prSet presAssocID="{6F58681B-DD00-4965-AE30-A6F61A2A37F1}" presName="accentRepeatNode" presStyleLbl="solidAlignAcc1" presStyleIdx="5" presStyleCnt="10"/>
      <dgm:spPr/>
    </dgm:pt>
    <dgm:pt modelId="{3C15022A-A968-42DE-94FE-61B0BD1F629A}" type="pres">
      <dgm:prSet presAssocID="{8F11692B-853B-442E-8D6D-BCF06D7B1D50}" presName="text4" presStyleCnt="0"/>
      <dgm:spPr/>
    </dgm:pt>
    <dgm:pt modelId="{5847328A-5822-4A85-BB38-00F27E6AD818}" type="pres">
      <dgm:prSet presAssocID="{8F11692B-853B-442E-8D6D-BCF06D7B1D50}" presName="textRepeatNode" presStyleLbl="alignNode1" presStyleIdx="3" presStyleCnt="5">
        <dgm:presLayoutVars>
          <dgm:chMax val="0"/>
          <dgm:chPref val="0"/>
          <dgm:bulletEnabled val="1"/>
        </dgm:presLayoutVars>
      </dgm:prSet>
      <dgm:spPr/>
    </dgm:pt>
    <dgm:pt modelId="{010DA3F7-B656-4C94-BCAE-0AC8864EE749}" type="pres">
      <dgm:prSet presAssocID="{8F11692B-853B-442E-8D6D-BCF06D7B1D50}" presName="textaccent4" presStyleCnt="0"/>
      <dgm:spPr/>
    </dgm:pt>
    <dgm:pt modelId="{0B4CF1EC-A99E-4EDF-AD09-5D9143829677}" type="pres">
      <dgm:prSet presAssocID="{8F11692B-853B-442E-8D6D-BCF06D7B1D50}" presName="accentRepeatNode" presStyleLbl="solidAlignAcc1" presStyleIdx="6" presStyleCnt="10"/>
      <dgm:spPr/>
    </dgm:pt>
    <dgm:pt modelId="{5848B2D5-01EB-4625-9DA5-3A796BC0E6A2}" type="pres">
      <dgm:prSet presAssocID="{AF5E882B-CDFA-405F-92D1-E0B6D9E4E42B}" presName="image4" presStyleCnt="0"/>
      <dgm:spPr/>
    </dgm:pt>
    <dgm:pt modelId="{4C1240B7-6EBE-4E7A-B1C3-A46DC5F8E2E5}" type="pres">
      <dgm:prSet presAssocID="{AF5E882B-CDFA-405F-92D1-E0B6D9E4E42B}" presName="imageRepeatNode" presStyleLbl="alignAcc1" presStyleIdx="3" presStyleCnt="5"/>
      <dgm:spPr/>
    </dgm:pt>
    <dgm:pt modelId="{CF7AB5F9-E2CE-48E8-9C48-CC96F2F92FF9}" type="pres">
      <dgm:prSet presAssocID="{AF5E882B-CDFA-405F-92D1-E0B6D9E4E42B}" presName="imageaccent4" presStyleCnt="0"/>
      <dgm:spPr/>
    </dgm:pt>
    <dgm:pt modelId="{8C95DD29-3CD5-423A-B6A6-1649F0201C45}" type="pres">
      <dgm:prSet presAssocID="{AF5E882B-CDFA-405F-92D1-E0B6D9E4E42B}" presName="accentRepeatNode" presStyleLbl="solidAlignAcc1" presStyleIdx="7" presStyleCnt="10"/>
      <dgm:spPr/>
    </dgm:pt>
    <dgm:pt modelId="{FD28FBF7-001E-4F22-A9B3-29B2BA73E5B9}" type="pres">
      <dgm:prSet presAssocID="{FC4C7E6F-F9F6-430B-B34D-E575EB7C95AF}" presName="text5" presStyleCnt="0"/>
      <dgm:spPr/>
    </dgm:pt>
    <dgm:pt modelId="{7C7F5B3B-409A-4568-B639-B36AE1F7A398}" type="pres">
      <dgm:prSet presAssocID="{FC4C7E6F-F9F6-430B-B34D-E575EB7C95AF}" presName="textRepeatNode" presStyleLbl="alignNode1" presStyleIdx="4" presStyleCnt="5">
        <dgm:presLayoutVars>
          <dgm:chMax val="0"/>
          <dgm:chPref val="0"/>
          <dgm:bulletEnabled val="1"/>
        </dgm:presLayoutVars>
      </dgm:prSet>
      <dgm:spPr/>
    </dgm:pt>
    <dgm:pt modelId="{715578A8-8196-4077-9CDF-17044396C1B4}" type="pres">
      <dgm:prSet presAssocID="{FC4C7E6F-F9F6-430B-B34D-E575EB7C95AF}" presName="textaccent5" presStyleCnt="0"/>
      <dgm:spPr/>
    </dgm:pt>
    <dgm:pt modelId="{D96D6C5D-B428-4621-8E45-D75C3B7D59DD}" type="pres">
      <dgm:prSet presAssocID="{FC4C7E6F-F9F6-430B-B34D-E575EB7C95AF}" presName="accentRepeatNode" presStyleLbl="solidAlignAcc1" presStyleIdx="8" presStyleCnt="10"/>
      <dgm:spPr/>
    </dgm:pt>
    <dgm:pt modelId="{214508F1-D9E6-4881-BCF2-DD27B3C79134}" type="pres">
      <dgm:prSet presAssocID="{91923FE1-A7EA-4E18-887A-3CFE396744AB}" presName="image5" presStyleCnt="0"/>
      <dgm:spPr/>
    </dgm:pt>
    <dgm:pt modelId="{D43CB22D-7E57-42F4-916D-F2B470F23041}" type="pres">
      <dgm:prSet presAssocID="{91923FE1-A7EA-4E18-887A-3CFE396744AB}" presName="imageRepeatNode" presStyleLbl="alignAcc1" presStyleIdx="4" presStyleCnt="5"/>
      <dgm:spPr/>
    </dgm:pt>
    <dgm:pt modelId="{2CF1259C-2E21-404B-9AD3-F2E2583AC322}" type="pres">
      <dgm:prSet presAssocID="{91923FE1-A7EA-4E18-887A-3CFE396744AB}" presName="imageaccent5" presStyleCnt="0"/>
      <dgm:spPr/>
    </dgm:pt>
    <dgm:pt modelId="{38DB8B52-50D5-4933-B1D4-9235AC4F06F2}" type="pres">
      <dgm:prSet presAssocID="{91923FE1-A7EA-4E18-887A-3CFE396744AB}" presName="accentRepeatNode" presStyleLbl="solidAlignAcc1" presStyleIdx="9" presStyleCnt="10"/>
      <dgm:spPr/>
    </dgm:pt>
  </dgm:ptLst>
  <dgm:cxnLst>
    <dgm:cxn modelId="{3B82CB02-A033-4EEB-B8AD-DA6642B45608}" type="presOf" srcId="{FC22CCF9-28A7-41FE-9FCE-2B32AA01B14B}" destId="{878A4602-F3D2-48EF-88F5-8B8BE1B97A58}" srcOrd="0" destOrd="0" presId="urn:microsoft.com/office/officeart/2008/layout/HexagonCluster"/>
    <dgm:cxn modelId="{BFE50321-319F-4141-9052-25A9E24187EF}" srcId="{E858CC91-2AD9-4C8A-B9ED-F0D685FBC9B8}" destId="{FC22CCF9-28A7-41FE-9FCE-2B32AA01B14B}" srcOrd="0" destOrd="0" parTransId="{7E666B08-7BDA-47F6-AE5D-58E1811373D3}" sibTransId="{9ED39ED8-0C62-48C9-9841-8A82E1D1171A}"/>
    <dgm:cxn modelId="{968A5536-7BF6-4E5B-9562-333D25E5300E}" type="presOf" srcId="{F9A6B4EF-9107-4C43-B81D-DE50B9ACAC83}" destId="{758280EB-97A3-44F9-A0EE-507DA5D3407C}" srcOrd="0" destOrd="0" presId="urn:microsoft.com/office/officeart/2008/layout/HexagonCluster"/>
    <dgm:cxn modelId="{BAC7033D-51D8-4A41-BE28-171F78837600}" type="presOf" srcId="{9ED39ED8-0C62-48C9-9841-8A82E1D1171A}" destId="{007FF04B-7D36-48B0-89BB-A6F945182077}" srcOrd="0" destOrd="0" presId="urn:microsoft.com/office/officeart/2008/layout/HexagonCluster"/>
    <dgm:cxn modelId="{8D552C42-D371-49F8-87E1-FDAF68526534}" type="presOf" srcId="{91923FE1-A7EA-4E18-887A-3CFE396744AB}" destId="{D43CB22D-7E57-42F4-916D-F2B470F23041}" srcOrd="0" destOrd="0" presId="urn:microsoft.com/office/officeart/2008/layout/HexagonCluster"/>
    <dgm:cxn modelId="{076E8243-7885-4D5A-8662-99C7F00EEADA}" srcId="{E858CC91-2AD9-4C8A-B9ED-F0D685FBC9B8}" destId="{F9A6B4EF-9107-4C43-B81D-DE50B9ACAC83}" srcOrd="2" destOrd="0" parTransId="{69FE1B11-A329-4C32-901D-7F4C06966123}" sibTransId="{6F58681B-DD00-4965-AE30-A6F61A2A37F1}"/>
    <dgm:cxn modelId="{0E7F4C7C-5016-494D-A470-DBAA2E740D97}" type="presOf" srcId="{AF5E882B-CDFA-405F-92D1-E0B6D9E4E42B}" destId="{4C1240B7-6EBE-4E7A-B1C3-A46DC5F8E2E5}" srcOrd="0" destOrd="0" presId="urn:microsoft.com/office/officeart/2008/layout/HexagonCluster"/>
    <dgm:cxn modelId="{F7EC7C7F-7388-4909-A12F-B10A534D06DA}" type="presOf" srcId="{7214348A-7E8E-4334-8E73-3218E9A6F6BC}" destId="{EC405CEB-70FE-4277-926F-674B6124C6A9}" srcOrd="0" destOrd="0" presId="urn:microsoft.com/office/officeart/2008/layout/HexagonCluster"/>
    <dgm:cxn modelId="{DE1E348F-C72D-4997-AFA4-9D25B4667F36}" type="presOf" srcId="{E858CC91-2AD9-4C8A-B9ED-F0D685FBC9B8}" destId="{7555283F-A74E-44B9-92EC-C99BD1CC7117}" srcOrd="0" destOrd="0" presId="urn:microsoft.com/office/officeart/2008/layout/HexagonCluster"/>
    <dgm:cxn modelId="{391A959D-03C7-4C3B-AB06-73C2E011383B}" srcId="{E858CC91-2AD9-4C8A-B9ED-F0D685FBC9B8}" destId="{398D99A0-2CFE-4B34-BA56-A7E45CCDBAB5}" srcOrd="1" destOrd="0" parTransId="{5C8F3150-7C8C-4DB0-843D-18585E7FD53A}" sibTransId="{7214348A-7E8E-4334-8E73-3218E9A6F6BC}"/>
    <dgm:cxn modelId="{532D70BA-F709-4324-8035-26F381F273DD}" type="presOf" srcId="{6F58681B-DD00-4965-AE30-A6F61A2A37F1}" destId="{FB0C3594-04C9-45E9-AB11-DE5F46164440}" srcOrd="0" destOrd="0" presId="urn:microsoft.com/office/officeart/2008/layout/HexagonCluster"/>
    <dgm:cxn modelId="{766E89C2-AE39-4A1C-9DF8-F1B7CFF81DAC}" type="presOf" srcId="{398D99A0-2CFE-4B34-BA56-A7E45CCDBAB5}" destId="{F93752AA-B3FC-4790-9994-833BA9DD46E0}" srcOrd="0" destOrd="0" presId="urn:microsoft.com/office/officeart/2008/layout/HexagonCluster"/>
    <dgm:cxn modelId="{FD5BD5C3-5475-4476-AF71-D9068D12A437}" type="presOf" srcId="{FC4C7E6F-F9F6-430B-B34D-E575EB7C95AF}" destId="{7C7F5B3B-409A-4568-B639-B36AE1F7A398}" srcOrd="0" destOrd="0" presId="urn:microsoft.com/office/officeart/2008/layout/HexagonCluster"/>
    <dgm:cxn modelId="{F717DAEA-ACBE-4A5D-AC35-A56EB728D2A9}" srcId="{E858CC91-2AD9-4C8A-B9ED-F0D685FBC9B8}" destId="{FC4C7E6F-F9F6-430B-B34D-E575EB7C95AF}" srcOrd="4" destOrd="0" parTransId="{258ABD7C-845B-472C-83B4-FFC55E6907DF}" sibTransId="{91923FE1-A7EA-4E18-887A-3CFE396744AB}"/>
    <dgm:cxn modelId="{2FC835EF-4943-4BF7-91FF-B435DCEA622D}" type="presOf" srcId="{8F11692B-853B-442E-8D6D-BCF06D7B1D50}" destId="{5847328A-5822-4A85-BB38-00F27E6AD818}" srcOrd="0" destOrd="0" presId="urn:microsoft.com/office/officeart/2008/layout/HexagonCluster"/>
    <dgm:cxn modelId="{DA4A30F6-DD65-4D6A-92B8-7F3C2E05A86A}" srcId="{E858CC91-2AD9-4C8A-B9ED-F0D685FBC9B8}" destId="{8F11692B-853B-442E-8D6D-BCF06D7B1D50}" srcOrd="3" destOrd="0" parTransId="{9ECC5ACB-6E3F-4728-9060-ED6133AB7764}" sibTransId="{AF5E882B-CDFA-405F-92D1-E0B6D9E4E42B}"/>
    <dgm:cxn modelId="{6A27CBF1-C7FE-4F0E-9A8A-4F83C367C66C}" type="presParOf" srcId="{7555283F-A74E-44B9-92EC-C99BD1CC7117}" destId="{EF17DEB6-C679-41AB-BF1E-9D8D70F96829}" srcOrd="0" destOrd="0" presId="urn:microsoft.com/office/officeart/2008/layout/HexagonCluster"/>
    <dgm:cxn modelId="{F40CD996-28F9-4871-A8C7-70E53DFDEED0}" type="presParOf" srcId="{EF17DEB6-C679-41AB-BF1E-9D8D70F96829}" destId="{878A4602-F3D2-48EF-88F5-8B8BE1B97A58}" srcOrd="0" destOrd="0" presId="urn:microsoft.com/office/officeart/2008/layout/HexagonCluster"/>
    <dgm:cxn modelId="{EBC7D352-9FF9-4168-BA06-B3A891734154}" type="presParOf" srcId="{7555283F-A74E-44B9-92EC-C99BD1CC7117}" destId="{7EDA99B0-48D3-421D-9174-769057899835}" srcOrd="1" destOrd="0" presId="urn:microsoft.com/office/officeart/2008/layout/HexagonCluster"/>
    <dgm:cxn modelId="{23759DE0-6167-4E55-831E-08FFFA028F22}" type="presParOf" srcId="{7EDA99B0-48D3-421D-9174-769057899835}" destId="{7751C14E-C953-4824-9776-3BC3A5858203}" srcOrd="0" destOrd="0" presId="urn:microsoft.com/office/officeart/2008/layout/HexagonCluster"/>
    <dgm:cxn modelId="{78CD1935-D47A-436B-B480-B0D83444F8D2}" type="presParOf" srcId="{7555283F-A74E-44B9-92EC-C99BD1CC7117}" destId="{599CC905-77D9-444B-827C-185EB8D50A31}" srcOrd="2" destOrd="0" presId="urn:microsoft.com/office/officeart/2008/layout/HexagonCluster"/>
    <dgm:cxn modelId="{767ADF8F-FBC9-40EE-B162-498F1BC97DEC}" type="presParOf" srcId="{599CC905-77D9-444B-827C-185EB8D50A31}" destId="{007FF04B-7D36-48B0-89BB-A6F945182077}" srcOrd="0" destOrd="0" presId="urn:microsoft.com/office/officeart/2008/layout/HexagonCluster"/>
    <dgm:cxn modelId="{B9DC5585-5863-4BEF-ADC4-C34A11EE2346}" type="presParOf" srcId="{7555283F-A74E-44B9-92EC-C99BD1CC7117}" destId="{8D901EF3-593B-46F0-99BC-43872CD55AFD}" srcOrd="3" destOrd="0" presId="urn:microsoft.com/office/officeart/2008/layout/HexagonCluster"/>
    <dgm:cxn modelId="{A2BCAC38-785A-44F7-8C34-A3264BFF1EDF}" type="presParOf" srcId="{8D901EF3-593B-46F0-99BC-43872CD55AFD}" destId="{8C99E685-FE70-4452-9CB1-8D8D93F3F7E9}" srcOrd="0" destOrd="0" presId="urn:microsoft.com/office/officeart/2008/layout/HexagonCluster"/>
    <dgm:cxn modelId="{639A7F51-3840-49B2-8DAC-A2CC95B5B92D}" type="presParOf" srcId="{7555283F-A74E-44B9-92EC-C99BD1CC7117}" destId="{5BCE42CC-A2B9-4E55-ADD3-B921552E4A17}" srcOrd="4" destOrd="0" presId="urn:microsoft.com/office/officeart/2008/layout/HexagonCluster"/>
    <dgm:cxn modelId="{35294160-8A6A-498D-B04A-C27F6B2E6B98}" type="presParOf" srcId="{5BCE42CC-A2B9-4E55-ADD3-B921552E4A17}" destId="{F93752AA-B3FC-4790-9994-833BA9DD46E0}" srcOrd="0" destOrd="0" presId="urn:microsoft.com/office/officeart/2008/layout/HexagonCluster"/>
    <dgm:cxn modelId="{BD9F0701-1D5F-437A-99BF-2E3DDD72B62C}" type="presParOf" srcId="{7555283F-A74E-44B9-92EC-C99BD1CC7117}" destId="{D1F04CAA-FDCD-4266-93C1-D6E21BFDCE03}" srcOrd="5" destOrd="0" presId="urn:microsoft.com/office/officeart/2008/layout/HexagonCluster"/>
    <dgm:cxn modelId="{502B47CA-EC07-4FFF-A647-646A2D2003B0}" type="presParOf" srcId="{D1F04CAA-FDCD-4266-93C1-D6E21BFDCE03}" destId="{3F99A84C-BBD5-40E1-94B3-D2FBEE9C583D}" srcOrd="0" destOrd="0" presId="urn:microsoft.com/office/officeart/2008/layout/HexagonCluster"/>
    <dgm:cxn modelId="{58BF1C48-88F8-4456-A617-96C8542045F4}" type="presParOf" srcId="{7555283F-A74E-44B9-92EC-C99BD1CC7117}" destId="{6FC88145-CC24-45AD-B0AA-607BC6F9D12E}" srcOrd="6" destOrd="0" presId="urn:microsoft.com/office/officeart/2008/layout/HexagonCluster"/>
    <dgm:cxn modelId="{E61593A9-7A27-434D-B5C1-0E5FCB510018}" type="presParOf" srcId="{6FC88145-CC24-45AD-B0AA-607BC6F9D12E}" destId="{EC405CEB-70FE-4277-926F-674B6124C6A9}" srcOrd="0" destOrd="0" presId="urn:microsoft.com/office/officeart/2008/layout/HexagonCluster"/>
    <dgm:cxn modelId="{9F92FAEB-D3E5-4702-9666-1FCB551A70DE}" type="presParOf" srcId="{7555283F-A74E-44B9-92EC-C99BD1CC7117}" destId="{4DBC78FF-47B5-4519-A0BE-0A2C1E450EB5}" srcOrd="7" destOrd="0" presId="urn:microsoft.com/office/officeart/2008/layout/HexagonCluster"/>
    <dgm:cxn modelId="{96B1A959-FEB3-45A5-B1EA-DCB27C19097B}" type="presParOf" srcId="{4DBC78FF-47B5-4519-A0BE-0A2C1E450EB5}" destId="{E714E9D1-007D-4B73-BD9C-C1269E9B8B98}" srcOrd="0" destOrd="0" presId="urn:microsoft.com/office/officeart/2008/layout/HexagonCluster"/>
    <dgm:cxn modelId="{AD38BA17-9FF8-49A3-8094-12F726BBD695}" type="presParOf" srcId="{7555283F-A74E-44B9-92EC-C99BD1CC7117}" destId="{BD6C0955-ED9F-4B20-B350-75073A7C1AD7}" srcOrd="8" destOrd="0" presId="urn:microsoft.com/office/officeart/2008/layout/HexagonCluster"/>
    <dgm:cxn modelId="{96C48B98-9DEC-49F6-816D-1C710DB4B243}" type="presParOf" srcId="{BD6C0955-ED9F-4B20-B350-75073A7C1AD7}" destId="{758280EB-97A3-44F9-A0EE-507DA5D3407C}" srcOrd="0" destOrd="0" presId="urn:microsoft.com/office/officeart/2008/layout/HexagonCluster"/>
    <dgm:cxn modelId="{26CC0AF7-2604-4127-A57E-F43BF3BA0726}" type="presParOf" srcId="{7555283F-A74E-44B9-92EC-C99BD1CC7117}" destId="{EF9AA248-C22B-4E33-B521-338E5BD4C3F0}" srcOrd="9" destOrd="0" presId="urn:microsoft.com/office/officeart/2008/layout/HexagonCluster"/>
    <dgm:cxn modelId="{4893EB66-9C4F-4208-A1AE-9ECE513F3BA4}" type="presParOf" srcId="{EF9AA248-C22B-4E33-B521-338E5BD4C3F0}" destId="{726DCD9C-EEC3-4260-8527-3CA66562C5A1}" srcOrd="0" destOrd="0" presId="urn:microsoft.com/office/officeart/2008/layout/HexagonCluster"/>
    <dgm:cxn modelId="{B5435FE9-E64E-4FCB-9FD0-518072570541}" type="presParOf" srcId="{7555283F-A74E-44B9-92EC-C99BD1CC7117}" destId="{876E4014-612C-4E69-838D-5ADF7CC1BFA6}" srcOrd="10" destOrd="0" presId="urn:microsoft.com/office/officeart/2008/layout/HexagonCluster"/>
    <dgm:cxn modelId="{AD3AFDFE-F4D7-40E6-8D31-5664C7BC185B}" type="presParOf" srcId="{876E4014-612C-4E69-838D-5ADF7CC1BFA6}" destId="{FB0C3594-04C9-45E9-AB11-DE5F46164440}" srcOrd="0" destOrd="0" presId="urn:microsoft.com/office/officeart/2008/layout/HexagonCluster"/>
    <dgm:cxn modelId="{542D3DC9-DE28-48D6-8EDA-94473B3F19ED}" type="presParOf" srcId="{7555283F-A74E-44B9-92EC-C99BD1CC7117}" destId="{4E4DC16B-82C0-417B-B2F6-1FE603890839}" srcOrd="11" destOrd="0" presId="urn:microsoft.com/office/officeart/2008/layout/HexagonCluster"/>
    <dgm:cxn modelId="{582EF849-4720-4545-8CAF-AFC5D44937EA}" type="presParOf" srcId="{4E4DC16B-82C0-417B-B2F6-1FE603890839}" destId="{C2051B2B-6AB0-4EC0-A04C-299AAA635D8B}" srcOrd="0" destOrd="0" presId="urn:microsoft.com/office/officeart/2008/layout/HexagonCluster"/>
    <dgm:cxn modelId="{2EB23FD6-768A-425E-A8A0-1B0DFF0461E8}" type="presParOf" srcId="{7555283F-A74E-44B9-92EC-C99BD1CC7117}" destId="{3C15022A-A968-42DE-94FE-61B0BD1F629A}" srcOrd="12" destOrd="0" presId="urn:microsoft.com/office/officeart/2008/layout/HexagonCluster"/>
    <dgm:cxn modelId="{45EED4DF-8B8F-47AE-AFB0-02047FA66304}" type="presParOf" srcId="{3C15022A-A968-42DE-94FE-61B0BD1F629A}" destId="{5847328A-5822-4A85-BB38-00F27E6AD818}" srcOrd="0" destOrd="0" presId="urn:microsoft.com/office/officeart/2008/layout/HexagonCluster"/>
    <dgm:cxn modelId="{70EA6F45-C1AF-4C5A-9D2B-7C7B0ADB6C6B}" type="presParOf" srcId="{7555283F-A74E-44B9-92EC-C99BD1CC7117}" destId="{010DA3F7-B656-4C94-BCAE-0AC8864EE749}" srcOrd="13" destOrd="0" presId="urn:microsoft.com/office/officeart/2008/layout/HexagonCluster"/>
    <dgm:cxn modelId="{0B992BF9-5074-45B9-A2C4-04D49EDDBC0A}" type="presParOf" srcId="{010DA3F7-B656-4C94-BCAE-0AC8864EE749}" destId="{0B4CF1EC-A99E-4EDF-AD09-5D9143829677}" srcOrd="0" destOrd="0" presId="urn:microsoft.com/office/officeart/2008/layout/HexagonCluster"/>
    <dgm:cxn modelId="{63BAE850-AF52-4740-A9C8-E89DDF28519B}" type="presParOf" srcId="{7555283F-A74E-44B9-92EC-C99BD1CC7117}" destId="{5848B2D5-01EB-4625-9DA5-3A796BC0E6A2}" srcOrd="14" destOrd="0" presId="urn:microsoft.com/office/officeart/2008/layout/HexagonCluster"/>
    <dgm:cxn modelId="{27651158-835D-43C4-B062-41E54969B1F9}" type="presParOf" srcId="{5848B2D5-01EB-4625-9DA5-3A796BC0E6A2}" destId="{4C1240B7-6EBE-4E7A-B1C3-A46DC5F8E2E5}" srcOrd="0" destOrd="0" presId="urn:microsoft.com/office/officeart/2008/layout/HexagonCluster"/>
    <dgm:cxn modelId="{FED03F9E-FDDE-4286-8214-BDC99FF60E6D}" type="presParOf" srcId="{7555283F-A74E-44B9-92EC-C99BD1CC7117}" destId="{CF7AB5F9-E2CE-48E8-9C48-CC96F2F92FF9}" srcOrd="15" destOrd="0" presId="urn:microsoft.com/office/officeart/2008/layout/HexagonCluster"/>
    <dgm:cxn modelId="{412535C0-F7D6-4156-9018-1C73A5BD040C}" type="presParOf" srcId="{CF7AB5F9-E2CE-48E8-9C48-CC96F2F92FF9}" destId="{8C95DD29-3CD5-423A-B6A6-1649F0201C45}" srcOrd="0" destOrd="0" presId="urn:microsoft.com/office/officeart/2008/layout/HexagonCluster"/>
    <dgm:cxn modelId="{6821D606-CEB4-4A11-B7D5-D5511A741485}" type="presParOf" srcId="{7555283F-A74E-44B9-92EC-C99BD1CC7117}" destId="{FD28FBF7-001E-4F22-A9B3-29B2BA73E5B9}" srcOrd="16" destOrd="0" presId="urn:microsoft.com/office/officeart/2008/layout/HexagonCluster"/>
    <dgm:cxn modelId="{F5F193DB-977F-48D3-8053-D3E39BA4D512}" type="presParOf" srcId="{FD28FBF7-001E-4F22-A9B3-29B2BA73E5B9}" destId="{7C7F5B3B-409A-4568-B639-B36AE1F7A398}" srcOrd="0" destOrd="0" presId="urn:microsoft.com/office/officeart/2008/layout/HexagonCluster"/>
    <dgm:cxn modelId="{6A2B9442-46E2-475C-BEC6-9B8535E9BAF7}" type="presParOf" srcId="{7555283F-A74E-44B9-92EC-C99BD1CC7117}" destId="{715578A8-8196-4077-9CDF-17044396C1B4}" srcOrd="17" destOrd="0" presId="urn:microsoft.com/office/officeart/2008/layout/HexagonCluster"/>
    <dgm:cxn modelId="{28B68B8F-FA9D-4C9E-8FC2-E9062A82E5A5}" type="presParOf" srcId="{715578A8-8196-4077-9CDF-17044396C1B4}" destId="{D96D6C5D-B428-4621-8E45-D75C3B7D59DD}" srcOrd="0" destOrd="0" presId="urn:microsoft.com/office/officeart/2008/layout/HexagonCluster"/>
    <dgm:cxn modelId="{DB68DFEF-CB0B-4567-BB6B-465293E99DDE}" type="presParOf" srcId="{7555283F-A74E-44B9-92EC-C99BD1CC7117}" destId="{214508F1-D9E6-4881-BCF2-DD27B3C79134}" srcOrd="18" destOrd="0" presId="urn:microsoft.com/office/officeart/2008/layout/HexagonCluster"/>
    <dgm:cxn modelId="{73FD7F10-C131-4A9C-B6CF-656D5E54E4BF}" type="presParOf" srcId="{214508F1-D9E6-4881-BCF2-DD27B3C79134}" destId="{D43CB22D-7E57-42F4-916D-F2B470F23041}" srcOrd="0" destOrd="0" presId="urn:microsoft.com/office/officeart/2008/layout/HexagonCluster"/>
    <dgm:cxn modelId="{D7CC9A59-14CC-4D78-8297-C75A0227DF05}" type="presParOf" srcId="{7555283F-A74E-44B9-92EC-C99BD1CC7117}" destId="{2CF1259C-2E21-404B-9AD3-F2E2583AC322}" srcOrd="19" destOrd="0" presId="urn:microsoft.com/office/officeart/2008/layout/HexagonCluster"/>
    <dgm:cxn modelId="{2728C450-D008-4EDF-9446-9EEEBEE8DCE0}" type="presParOf" srcId="{2CF1259C-2E21-404B-9AD3-F2E2583AC322}" destId="{38DB8B52-50D5-4933-B1D4-9235AC4F06F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FA7ADC-C7BC-4581-88BC-61863343CF0E}" type="doc">
      <dgm:prSet loTypeId="urn:microsoft.com/office/officeart/2005/8/layout/hList7" loCatId="list" qsTypeId="urn:microsoft.com/office/officeart/2005/8/quickstyle/simple2" qsCatId="simple" csTypeId="urn:microsoft.com/office/officeart/2005/8/colors/accent1_2" csCatId="accent1" phldr="1"/>
      <dgm:spPr/>
      <dgm:t>
        <a:bodyPr/>
        <a:lstStyle/>
        <a:p>
          <a:endParaRPr lang="en-NZ"/>
        </a:p>
      </dgm:t>
    </dgm:pt>
    <dgm:pt modelId="{C74FD0C6-2DF6-4948-A35E-A35824EE5E74}">
      <dgm:prSet phldrT="[Text]"/>
      <dgm:spPr>
        <a:solidFill>
          <a:schemeClr val="accent2">
            <a:lumMod val="20000"/>
            <a:lumOff val="80000"/>
          </a:schemeClr>
        </a:solidFill>
      </dgm:spPr>
      <dgm:t>
        <a:bodyPr/>
        <a:lstStyle/>
        <a:p>
          <a:r>
            <a:rPr lang="en-NZ" b="1"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Aue</a:t>
          </a:r>
          <a:endParaRPr lang="en-NZ"/>
        </a:p>
      </dgm:t>
    </dgm:pt>
    <dgm:pt modelId="{4484F329-5448-4EF4-BD2C-299405F0D35A}" type="parTrans" cxnId="{478E1CC0-3B82-4FB7-B7EC-EEC57544DD7B}">
      <dgm:prSet/>
      <dgm:spPr/>
      <dgm:t>
        <a:bodyPr/>
        <a:lstStyle/>
        <a:p>
          <a:endParaRPr lang="en-NZ"/>
        </a:p>
      </dgm:t>
    </dgm:pt>
    <dgm:pt modelId="{E8E1FBBE-84D3-4734-AD4F-DB4381180E4E}" type="sibTrans" cxnId="{478E1CC0-3B82-4FB7-B7EC-EEC57544DD7B}">
      <dgm:prSet/>
      <dgm:spPr/>
      <dgm:t>
        <a:bodyPr/>
        <a:lstStyle/>
        <a:p>
          <a:endParaRPr lang="en-NZ"/>
        </a:p>
      </dgm:t>
    </dgm:pt>
    <dgm:pt modelId="{83210521-D795-4E61-BB5F-B9063D27D013}">
      <dgm:prSet phldrT="[Text]"/>
      <dgm:spPr>
        <a:solidFill>
          <a:schemeClr val="accent6">
            <a:lumMod val="20000"/>
            <a:lumOff val="80000"/>
          </a:schemeClr>
        </a:solidFill>
      </dgm:spPr>
      <dgm:t>
        <a:bodyPr/>
        <a:lstStyle/>
        <a:p>
          <a:r>
            <a:rPr lang="en-NZ" b="1"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Pōhara</a:t>
          </a:r>
          <a:endParaRPr lang="en-NZ"/>
        </a:p>
      </dgm:t>
    </dgm:pt>
    <dgm:pt modelId="{2104CFC3-EB16-47BB-97C7-AFDBDDA9ECBB}" type="parTrans" cxnId="{DAF06848-C2C3-4EBD-8D79-A615A4711885}">
      <dgm:prSet/>
      <dgm:spPr/>
      <dgm:t>
        <a:bodyPr/>
        <a:lstStyle/>
        <a:p>
          <a:endParaRPr lang="en-NZ"/>
        </a:p>
      </dgm:t>
    </dgm:pt>
    <dgm:pt modelId="{56883CED-DA5B-4300-AB35-5DBB6FD0F59D}" type="sibTrans" cxnId="{DAF06848-C2C3-4EBD-8D79-A615A4711885}">
      <dgm:prSet/>
      <dgm:spPr/>
      <dgm:t>
        <a:bodyPr/>
        <a:lstStyle/>
        <a:p>
          <a:endParaRPr lang="en-NZ"/>
        </a:p>
      </dgm:t>
    </dgm:pt>
    <dgm:pt modelId="{76A78272-136C-43BC-A515-79872DD29C49}">
      <dgm:prSet phldrT="[Text]"/>
      <dgm:spPr>
        <a:solidFill>
          <a:srgbClr val="FEFED2"/>
        </a:solidFill>
      </dgm:spPr>
      <dgm:t>
        <a:bodyPr/>
        <a:lstStyle/>
        <a:p>
          <a:r>
            <a:rPr lang="en-NZ" b="1"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Āhua Pai</a:t>
          </a:r>
        </a:p>
      </dgm:t>
    </dgm:pt>
    <dgm:pt modelId="{3E1E7B9B-EDAF-4140-BC01-0C17210FBEA4}" type="parTrans" cxnId="{FAE6AF1E-9210-4CDB-8EB4-A1FE7C9361D5}">
      <dgm:prSet/>
      <dgm:spPr/>
      <dgm:t>
        <a:bodyPr/>
        <a:lstStyle/>
        <a:p>
          <a:endParaRPr lang="en-NZ"/>
        </a:p>
      </dgm:t>
    </dgm:pt>
    <dgm:pt modelId="{5DFBEA07-C158-480D-B9CD-5E5D03B19CAC}" type="sibTrans" cxnId="{FAE6AF1E-9210-4CDB-8EB4-A1FE7C9361D5}">
      <dgm:prSet/>
      <dgm:spPr/>
      <dgm:t>
        <a:bodyPr/>
        <a:lstStyle/>
        <a:p>
          <a:endParaRPr lang="en-NZ"/>
        </a:p>
      </dgm:t>
    </dgm:pt>
    <dgm:pt modelId="{042B2B1C-9694-4C02-8361-85F67EB9A462}">
      <dgm:prSet phldrT="[Text]"/>
      <dgm:spPr>
        <a:solidFill>
          <a:schemeClr val="accent3">
            <a:lumMod val="20000"/>
            <a:lumOff val="80000"/>
          </a:schemeClr>
        </a:solidFill>
      </dgm:spPr>
      <dgm:t>
        <a:bodyPr/>
        <a:lstStyle/>
        <a:p>
          <a:r>
            <a:rPr lang="en-NZ" b="1"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Pai</a:t>
          </a:r>
          <a:endParaRPr lang="en-NZ">
            <a:solidFill>
              <a:schemeClr val="bg1"/>
            </a:solidFill>
          </a:endParaRPr>
        </a:p>
      </dgm:t>
    </dgm:pt>
    <dgm:pt modelId="{240BABDC-7CFB-4715-800A-200FE0F5C835}" type="parTrans" cxnId="{5C8D1DBE-9B35-4EB9-802C-242C84843A6A}">
      <dgm:prSet/>
      <dgm:spPr/>
      <dgm:t>
        <a:bodyPr/>
        <a:lstStyle/>
        <a:p>
          <a:endParaRPr lang="en-NZ"/>
        </a:p>
      </dgm:t>
    </dgm:pt>
    <dgm:pt modelId="{6C563BF4-6462-4BC6-BAA5-3630B298E4A4}" type="sibTrans" cxnId="{5C8D1DBE-9B35-4EB9-802C-242C84843A6A}">
      <dgm:prSet/>
      <dgm:spPr/>
      <dgm:t>
        <a:bodyPr/>
        <a:lstStyle/>
        <a:p>
          <a:endParaRPr lang="en-NZ"/>
        </a:p>
      </dgm:t>
    </dgm:pt>
    <dgm:pt modelId="{5665796D-0B3C-4B26-8D7A-0C8547603C33}">
      <dgm:prSet phldrT="[Text]"/>
      <dgm:spPr>
        <a:solidFill>
          <a:schemeClr val="accent3">
            <a:lumMod val="20000"/>
            <a:lumOff val="80000"/>
          </a:schemeClr>
        </a:solidFill>
      </dgm:spPr>
      <dgm:t>
        <a:bodyPr/>
        <a:lstStyle/>
        <a:p>
          <a:r>
            <a:rPr lang="en-NZ" b="1"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Pai Rawa</a:t>
          </a:r>
        </a:p>
      </dgm:t>
    </dgm:pt>
    <dgm:pt modelId="{EF4942F6-FEDD-4A47-AEB4-33ABA5D6D6EC}" type="parTrans" cxnId="{7E306BC4-9546-4BE2-B701-8CAF134590B0}">
      <dgm:prSet/>
      <dgm:spPr/>
      <dgm:t>
        <a:bodyPr/>
        <a:lstStyle/>
        <a:p>
          <a:endParaRPr lang="en-NZ"/>
        </a:p>
      </dgm:t>
    </dgm:pt>
    <dgm:pt modelId="{19C40575-9E9F-45F4-ACD2-B971836544A3}" type="sibTrans" cxnId="{7E306BC4-9546-4BE2-B701-8CAF134590B0}">
      <dgm:prSet/>
      <dgm:spPr/>
      <dgm:t>
        <a:bodyPr/>
        <a:lstStyle/>
        <a:p>
          <a:endParaRPr lang="en-NZ"/>
        </a:p>
      </dgm:t>
    </dgm:pt>
    <dgm:pt modelId="{4A863BD5-B714-4B01-88A1-6A21D0E9A562}" type="pres">
      <dgm:prSet presAssocID="{E1FA7ADC-C7BC-4581-88BC-61863343CF0E}" presName="Name0" presStyleCnt="0">
        <dgm:presLayoutVars>
          <dgm:dir/>
          <dgm:resizeHandles val="exact"/>
        </dgm:presLayoutVars>
      </dgm:prSet>
      <dgm:spPr/>
    </dgm:pt>
    <dgm:pt modelId="{2FF93CD8-DDE0-4770-A7C8-1575465541E5}" type="pres">
      <dgm:prSet presAssocID="{E1FA7ADC-C7BC-4581-88BC-61863343CF0E}" presName="fgShape" presStyleLbl="fgShp" presStyleIdx="0" presStyleCnt="1"/>
      <dgm:spPr/>
    </dgm:pt>
    <dgm:pt modelId="{88D6BB2D-59F9-4C4E-8A63-01D5CE4A2985}" type="pres">
      <dgm:prSet presAssocID="{E1FA7ADC-C7BC-4581-88BC-61863343CF0E}" presName="linComp" presStyleCnt="0"/>
      <dgm:spPr/>
    </dgm:pt>
    <dgm:pt modelId="{E64A7FD1-55FA-4668-8E91-F52566255DE0}" type="pres">
      <dgm:prSet presAssocID="{C74FD0C6-2DF6-4948-A35E-A35824EE5E74}" presName="compNode" presStyleCnt="0"/>
      <dgm:spPr/>
    </dgm:pt>
    <dgm:pt modelId="{9C3A26A5-DEEC-4A9E-A414-B0886BD2656A}" type="pres">
      <dgm:prSet presAssocID="{C74FD0C6-2DF6-4948-A35E-A35824EE5E74}" presName="bkgdShape" presStyleLbl="node1" presStyleIdx="0" presStyleCnt="5"/>
      <dgm:spPr/>
    </dgm:pt>
    <dgm:pt modelId="{B870AE15-C305-47D9-A64F-0E7C7A429BD9}" type="pres">
      <dgm:prSet presAssocID="{C74FD0C6-2DF6-4948-A35E-A35824EE5E74}" presName="nodeTx" presStyleLbl="node1" presStyleIdx="0" presStyleCnt="5">
        <dgm:presLayoutVars>
          <dgm:bulletEnabled val="1"/>
        </dgm:presLayoutVars>
      </dgm:prSet>
      <dgm:spPr/>
    </dgm:pt>
    <dgm:pt modelId="{4E524C25-26DA-4084-AA69-D5D786D17A8A}" type="pres">
      <dgm:prSet presAssocID="{C74FD0C6-2DF6-4948-A35E-A35824EE5E74}" presName="invisiNode" presStyleLbl="node1" presStyleIdx="0" presStyleCnt="5"/>
      <dgm:spPr/>
    </dgm:pt>
    <dgm:pt modelId="{727862E1-1200-4FFC-8A7B-538DA64AF546}" type="pres">
      <dgm:prSet presAssocID="{C74FD0C6-2DF6-4948-A35E-A35824EE5E74}" presName="imagNode" presStyleLbl="fgImgPlace1" presStyleIdx="0" presStyleCnt="5"/>
      <dgm:spPr>
        <a:solidFill>
          <a:srgbClr val="C00000"/>
        </a:solidFill>
      </dgm:spPr>
    </dgm:pt>
    <dgm:pt modelId="{21AB49AD-54DF-483D-A1B1-A80C8473E61A}" type="pres">
      <dgm:prSet presAssocID="{E8E1FBBE-84D3-4734-AD4F-DB4381180E4E}" presName="sibTrans" presStyleLbl="sibTrans2D1" presStyleIdx="0" presStyleCnt="0"/>
      <dgm:spPr/>
    </dgm:pt>
    <dgm:pt modelId="{D1C11DEF-6FC4-4D49-AC33-B249A740CA26}" type="pres">
      <dgm:prSet presAssocID="{83210521-D795-4E61-BB5F-B9063D27D013}" presName="compNode" presStyleCnt="0"/>
      <dgm:spPr/>
    </dgm:pt>
    <dgm:pt modelId="{3EE6840C-DB63-4BBC-A55E-0EA90148360F}" type="pres">
      <dgm:prSet presAssocID="{83210521-D795-4E61-BB5F-B9063D27D013}" presName="bkgdShape" presStyleLbl="node1" presStyleIdx="1" presStyleCnt="5"/>
      <dgm:spPr/>
    </dgm:pt>
    <dgm:pt modelId="{744342AB-001C-46CA-8F36-4BCEEA5C0093}" type="pres">
      <dgm:prSet presAssocID="{83210521-D795-4E61-BB5F-B9063D27D013}" presName="nodeTx" presStyleLbl="node1" presStyleIdx="1" presStyleCnt="5">
        <dgm:presLayoutVars>
          <dgm:bulletEnabled val="1"/>
        </dgm:presLayoutVars>
      </dgm:prSet>
      <dgm:spPr/>
    </dgm:pt>
    <dgm:pt modelId="{84A2C6FC-D3BD-4E75-B118-E3B8A09483E7}" type="pres">
      <dgm:prSet presAssocID="{83210521-D795-4E61-BB5F-B9063D27D013}" presName="invisiNode" presStyleLbl="node1" presStyleIdx="1" presStyleCnt="5"/>
      <dgm:spPr/>
    </dgm:pt>
    <dgm:pt modelId="{0574A98F-0B41-4465-8254-EE2686839F89}" type="pres">
      <dgm:prSet presAssocID="{83210521-D795-4E61-BB5F-B9063D27D013}" presName="imagNode" presStyleLbl="fgImgPlace1" presStyleIdx="1" presStyleCnt="5"/>
      <dgm:spPr>
        <a:solidFill>
          <a:srgbClr val="FFC000"/>
        </a:solidFill>
      </dgm:spPr>
    </dgm:pt>
    <dgm:pt modelId="{1A9D56BD-6EAF-4885-8E1F-63EB940E6C26}" type="pres">
      <dgm:prSet presAssocID="{56883CED-DA5B-4300-AB35-5DBB6FD0F59D}" presName="sibTrans" presStyleLbl="sibTrans2D1" presStyleIdx="0" presStyleCnt="0"/>
      <dgm:spPr/>
    </dgm:pt>
    <dgm:pt modelId="{EC02E050-E2B8-400C-9BBD-25BA33DA3026}" type="pres">
      <dgm:prSet presAssocID="{76A78272-136C-43BC-A515-79872DD29C49}" presName="compNode" presStyleCnt="0"/>
      <dgm:spPr/>
    </dgm:pt>
    <dgm:pt modelId="{9B780D60-1986-4502-AE97-C9C8203DFA4B}" type="pres">
      <dgm:prSet presAssocID="{76A78272-136C-43BC-A515-79872DD29C49}" presName="bkgdShape" presStyleLbl="node1" presStyleIdx="2" presStyleCnt="5"/>
      <dgm:spPr/>
    </dgm:pt>
    <dgm:pt modelId="{9F5B474A-4F3D-449E-8537-3BB487524F7E}" type="pres">
      <dgm:prSet presAssocID="{76A78272-136C-43BC-A515-79872DD29C49}" presName="nodeTx" presStyleLbl="node1" presStyleIdx="2" presStyleCnt="5">
        <dgm:presLayoutVars>
          <dgm:bulletEnabled val="1"/>
        </dgm:presLayoutVars>
      </dgm:prSet>
      <dgm:spPr/>
    </dgm:pt>
    <dgm:pt modelId="{E4235E94-99C9-49E4-93C6-F66B176DE38C}" type="pres">
      <dgm:prSet presAssocID="{76A78272-136C-43BC-A515-79872DD29C49}" presName="invisiNode" presStyleLbl="node1" presStyleIdx="2" presStyleCnt="5"/>
      <dgm:spPr/>
    </dgm:pt>
    <dgm:pt modelId="{8D73CA05-A217-4773-AEE7-F9720468D4D0}" type="pres">
      <dgm:prSet presAssocID="{76A78272-136C-43BC-A515-79872DD29C49}" presName="imagNode" presStyleLbl="fgImgPlace1" presStyleIdx="2" presStyleCnt="5"/>
      <dgm:spPr>
        <a:solidFill>
          <a:srgbClr val="FFFF00"/>
        </a:solidFill>
      </dgm:spPr>
    </dgm:pt>
    <dgm:pt modelId="{0B93CAB5-E349-45A4-8B7D-1114957B064C}" type="pres">
      <dgm:prSet presAssocID="{5DFBEA07-C158-480D-B9CD-5E5D03B19CAC}" presName="sibTrans" presStyleLbl="sibTrans2D1" presStyleIdx="0" presStyleCnt="0"/>
      <dgm:spPr/>
    </dgm:pt>
    <dgm:pt modelId="{18DCBBBC-1383-4D90-A97C-3375C88B24E2}" type="pres">
      <dgm:prSet presAssocID="{042B2B1C-9694-4C02-8361-85F67EB9A462}" presName="compNode" presStyleCnt="0"/>
      <dgm:spPr/>
    </dgm:pt>
    <dgm:pt modelId="{5A5A2A47-70E0-4543-B871-F7F86FF351B3}" type="pres">
      <dgm:prSet presAssocID="{042B2B1C-9694-4C02-8361-85F67EB9A462}" presName="bkgdShape" presStyleLbl="node1" presStyleIdx="3" presStyleCnt="5"/>
      <dgm:spPr/>
    </dgm:pt>
    <dgm:pt modelId="{4B75A7CE-AE48-4686-A2A2-A5AE92A466B8}" type="pres">
      <dgm:prSet presAssocID="{042B2B1C-9694-4C02-8361-85F67EB9A462}" presName="nodeTx" presStyleLbl="node1" presStyleIdx="3" presStyleCnt="5">
        <dgm:presLayoutVars>
          <dgm:bulletEnabled val="1"/>
        </dgm:presLayoutVars>
      </dgm:prSet>
      <dgm:spPr/>
    </dgm:pt>
    <dgm:pt modelId="{2F703CA9-3344-44C9-AD03-2EB561664BCD}" type="pres">
      <dgm:prSet presAssocID="{042B2B1C-9694-4C02-8361-85F67EB9A462}" presName="invisiNode" presStyleLbl="node1" presStyleIdx="3" presStyleCnt="5"/>
      <dgm:spPr/>
    </dgm:pt>
    <dgm:pt modelId="{CF120FEF-09E9-48E4-A713-B36FB4918EF6}" type="pres">
      <dgm:prSet presAssocID="{042B2B1C-9694-4C02-8361-85F67EB9A462}" presName="imagNode" presStyleLbl="fgImgPlace1" presStyleIdx="3" presStyleCnt="5"/>
      <dgm:spPr>
        <a:solidFill>
          <a:srgbClr val="92D050"/>
        </a:solidFill>
      </dgm:spPr>
    </dgm:pt>
    <dgm:pt modelId="{B7828427-9823-46F4-88B5-A102F60C9C31}" type="pres">
      <dgm:prSet presAssocID="{6C563BF4-6462-4BC6-BAA5-3630B298E4A4}" presName="sibTrans" presStyleLbl="sibTrans2D1" presStyleIdx="0" presStyleCnt="0"/>
      <dgm:spPr/>
    </dgm:pt>
    <dgm:pt modelId="{BC87464A-DCC2-4FBE-8026-7E537384F60A}" type="pres">
      <dgm:prSet presAssocID="{5665796D-0B3C-4B26-8D7A-0C8547603C33}" presName="compNode" presStyleCnt="0"/>
      <dgm:spPr/>
    </dgm:pt>
    <dgm:pt modelId="{A71BA91B-D1EA-4F0C-B94C-D2A5668A81B2}" type="pres">
      <dgm:prSet presAssocID="{5665796D-0B3C-4B26-8D7A-0C8547603C33}" presName="bkgdShape" presStyleLbl="node1" presStyleIdx="4" presStyleCnt="5"/>
      <dgm:spPr/>
    </dgm:pt>
    <dgm:pt modelId="{7F4B0A22-110A-48A4-A896-7D3601282A42}" type="pres">
      <dgm:prSet presAssocID="{5665796D-0B3C-4B26-8D7A-0C8547603C33}" presName="nodeTx" presStyleLbl="node1" presStyleIdx="4" presStyleCnt="5">
        <dgm:presLayoutVars>
          <dgm:bulletEnabled val="1"/>
        </dgm:presLayoutVars>
      </dgm:prSet>
      <dgm:spPr/>
    </dgm:pt>
    <dgm:pt modelId="{C9B98199-EAC8-41D6-85B8-CAFE2A37E667}" type="pres">
      <dgm:prSet presAssocID="{5665796D-0B3C-4B26-8D7A-0C8547603C33}" presName="invisiNode" presStyleLbl="node1" presStyleIdx="4" presStyleCnt="5"/>
      <dgm:spPr/>
    </dgm:pt>
    <dgm:pt modelId="{EAAE77B8-AA89-4F63-BD8D-406F59893B0A}" type="pres">
      <dgm:prSet presAssocID="{5665796D-0B3C-4B26-8D7A-0C8547603C33}" presName="imagNode" presStyleLbl="fgImgPlace1" presStyleIdx="4" presStyleCnt="5"/>
      <dgm:spPr>
        <a:solidFill>
          <a:srgbClr val="00B050"/>
        </a:solidFill>
      </dgm:spPr>
    </dgm:pt>
  </dgm:ptLst>
  <dgm:cxnLst>
    <dgm:cxn modelId="{B28AB20C-3468-4F86-ABAD-5495474FDCE4}" type="presOf" srcId="{C74FD0C6-2DF6-4948-A35E-A35824EE5E74}" destId="{9C3A26A5-DEEC-4A9E-A414-B0886BD2656A}" srcOrd="0" destOrd="0" presId="urn:microsoft.com/office/officeart/2005/8/layout/hList7"/>
    <dgm:cxn modelId="{1608E81B-3C7F-45F6-8D76-7DBF301C59C1}" type="presOf" srcId="{5665796D-0B3C-4B26-8D7A-0C8547603C33}" destId="{A71BA91B-D1EA-4F0C-B94C-D2A5668A81B2}" srcOrd="0" destOrd="0" presId="urn:microsoft.com/office/officeart/2005/8/layout/hList7"/>
    <dgm:cxn modelId="{FAE6AF1E-9210-4CDB-8EB4-A1FE7C9361D5}" srcId="{E1FA7ADC-C7BC-4581-88BC-61863343CF0E}" destId="{76A78272-136C-43BC-A515-79872DD29C49}" srcOrd="2" destOrd="0" parTransId="{3E1E7B9B-EDAF-4140-BC01-0C17210FBEA4}" sibTransId="{5DFBEA07-C158-480D-B9CD-5E5D03B19CAC}"/>
    <dgm:cxn modelId="{6A68A729-9627-4562-9BCD-07D7E3024C99}" type="presOf" srcId="{76A78272-136C-43BC-A515-79872DD29C49}" destId="{9F5B474A-4F3D-449E-8537-3BB487524F7E}" srcOrd="1" destOrd="0" presId="urn:microsoft.com/office/officeart/2005/8/layout/hList7"/>
    <dgm:cxn modelId="{DAF06848-C2C3-4EBD-8D79-A615A4711885}" srcId="{E1FA7ADC-C7BC-4581-88BC-61863343CF0E}" destId="{83210521-D795-4E61-BB5F-B9063D27D013}" srcOrd="1" destOrd="0" parTransId="{2104CFC3-EB16-47BB-97C7-AFDBDDA9ECBB}" sibTransId="{56883CED-DA5B-4300-AB35-5DBB6FD0F59D}"/>
    <dgm:cxn modelId="{6CC3AB53-0325-40B4-BF16-894CC18C159C}" type="presOf" srcId="{042B2B1C-9694-4C02-8361-85F67EB9A462}" destId="{5A5A2A47-70E0-4543-B871-F7F86FF351B3}" srcOrd="0" destOrd="0" presId="urn:microsoft.com/office/officeart/2005/8/layout/hList7"/>
    <dgm:cxn modelId="{7DFE4277-D279-4564-80D6-F7C34436ED66}" type="presOf" srcId="{C74FD0C6-2DF6-4948-A35E-A35824EE5E74}" destId="{B870AE15-C305-47D9-A64F-0E7C7A429BD9}" srcOrd="1" destOrd="0" presId="urn:microsoft.com/office/officeart/2005/8/layout/hList7"/>
    <dgm:cxn modelId="{65E41682-F48B-43E1-B234-C5003857EC79}" type="presOf" srcId="{76A78272-136C-43BC-A515-79872DD29C49}" destId="{9B780D60-1986-4502-AE97-C9C8203DFA4B}" srcOrd="0" destOrd="0" presId="urn:microsoft.com/office/officeart/2005/8/layout/hList7"/>
    <dgm:cxn modelId="{2DD22496-917A-4258-B93E-A4611D2AFF1C}" type="presOf" srcId="{E8E1FBBE-84D3-4734-AD4F-DB4381180E4E}" destId="{21AB49AD-54DF-483D-A1B1-A80C8473E61A}" srcOrd="0" destOrd="0" presId="urn:microsoft.com/office/officeart/2005/8/layout/hList7"/>
    <dgm:cxn modelId="{CE4031AC-A1A0-4D53-BF5D-60BC24F9906F}" type="presOf" srcId="{83210521-D795-4E61-BB5F-B9063D27D013}" destId="{744342AB-001C-46CA-8F36-4BCEEA5C0093}" srcOrd="1" destOrd="0" presId="urn:microsoft.com/office/officeart/2005/8/layout/hList7"/>
    <dgm:cxn modelId="{1C5F8AB2-6006-4F3D-8B19-A41AF996B09C}" type="presOf" srcId="{83210521-D795-4E61-BB5F-B9063D27D013}" destId="{3EE6840C-DB63-4BBC-A55E-0EA90148360F}" srcOrd="0" destOrd="0" presId="urn:microsoft.com/office/officeart/2005/8/layout/hList7"/>
    <dgm:cxn modelId="{688353B5-0052-469C-ADBF-60F7BBF70BAD}" type="presOf" srcId="{56883CED-DA5B-4300-AB35-5DBB6FD0F59D}" destId="{1A9D56BD-6EAF-4885-8E1F-63EB940E6C26}" srcOrd="0" destOrd="0" presId="urn:microsoft.com/office/officeart/2005/8/layout/hList7"/>
    <dgm:cxn modelId="{5C8D1DBE-9B35-4EB9-802C-242C84843A6A}" srcId="{E1FA7ADC-C7BC-4581-88BC-61863343CF0E}" destId="{042B2B1C-9694-4C02-8361-85F67EB9A462}" srcOrd="3" destOrd="0" parTransId="{240BABDC-7CFB-4715-800A-200FE0F5C835}" sibTransId="{6C563BF4-6462-4BC6-BAA5-3630B298E4A4}"/>
    <dgm:cxn modelId="{478E1CC0-3B82-4FB7-B7EC-EEC57544DD7B}" srcId="{E1FA7ADC-C7BC-4581-88BC-61863343CF0E}" destId="{C74FD0C6-2DF6-4948-A35E-A35824EE5E74}" srcOrd="0" destOrd="0" parTransId="{4484F329-5448-4EF4-BD2C-299405F0D35A}" sibTransId="{E8E1FBBE-84D3-4734-AD4F-DB4381180E4E}"/>
    <dgm:cxn modelId="{7E306BC4-9546-4BE2-B701-8CAF134590B0}" srcId="{E1FA7ADC-C7BC-4581-88BC-61863343CF0E}" destId="{5665796D-0B3C-4B26-8D7A-0C8547603C33}" srcOrd="4" destOrd="0" parTransId="{EF4942F6-FEDD-4A47-AEB4-33ABA5D6D6EC}" sibTransId="{19C40575-9E9F-45F4-ACD2-B971836544A3}"/>
    <dgm:cxn modelId="{915F4AC6-64CD-4B3C-83F4-1B2CE25C4811}" type="presOf" srcId="{5DFBEA07-C158-480D-B9CD-5E5D03B19CAC}" destId="{0B93CAB5-E349-45A4-8B7D-1114957B064C}" srcOrd="0" destOrd="0" presId="urn:microsoft.com/office/officeart/2005/8/layout/hList7"/>
    <dgm:cxn modelId="{F0A636CE-4137-434A-A1C4-B8E73057A266}" type="presOf" srcId="{6C563BF4-6462-4BC6-BAA5-3630B298E4A4}" destId="{B7828427-9823-46F4-88B5-A102F60C9C31}" srcOrd="0" destOrd="0" presId="urn:microsoft.com/office/officeart/2005/8/layout/hList7"/>
    <dgm:cxn modelId="{7902FCDD-C6C6-494A-BC43-B85935907622}" type="presOf" srcId="{E1FA7ADC-C7BC-4581-88BC-61863343CF0E}" destId="{4A863BD5-B714-4B01-88A1-6A21D0E9A562}" srcOrd="0" destOrd="0" presId="urn:microsoft.com/office/officeart/2005/8/layout/hList7"/>
    <dgm:cxn modelId="{094F60E1-303E-48CB-8366-A309984DB992}" type="presOf" srcId="{042B2B1C-9694-4C02-8361-85F67EB9A462}" destId="{4B75A7CE-AE48-4686-A2A2-A5AE92A466B8}" srcOrd="1" destOrd="0" presId="urn:microsoft.com/office/officeart/2005/8/layout/hList7"/>
    <dgm:cxn modelId="{3BCF2AFD-B408-48BD-BD21-5AD177B311FB}" type="presOf" srcId="{5665796D-0B3C-4B26-8D7A-0C8547603C33}" destId="{7F4B0A22-110A-48A4-A896-7D3601282A42}" srcOrd="1" destOrd="0" presId="urn:microsoft.com/office/officeart/2005/8/layout/hList7"/>
    <dgm:cxn modelId="{474D7172-8E52-45F7-ADEC-3A18383454A1}" type="presParOf" srcId="{4A863BD5-B714-4B01-88A1-6A21D0E9A562}" destId="{2FF93CD8-DDE0-4770-A7C8-1575465541E5}" srcOrd="0" destOrd="0" presId="urn:microsoft.com/office/officeart/2005/8/layout/hList7"/>
    <dgm:cxn modelId="{7FFC8C70-C706-4B01-8CBD-6601C2E3A3F6}" type="presParOf" srcId="{4A863BD5-B714-4B01-88A1-6A21D0E9A562}" destId="{88D6BB2D-59F9-4C4E-8A63-01D5CE4A2985}" srcOrd="1" destOrd="0" presId="urn:microsoft.com/office/officeart/2005/8/layout/hList7"/>
    <dgm:cxn modelId="{C77307CA-2E76-4BFE-8F5D-C2899A6B8823}" type="presParOf" srcId="{88D6BB2D-59F9-4C4E-8A63-01D5CE4A2985}" destId="{E64A7FD1-55FA-4668-8E91-F52566255DE0}" srcOrd="0" destOrd="0" presId="urn:microsoft.com/office/officeart/2005/8/layout/hList7"/>
    <dgm:cxn modelId="{CD056C5C-22C8-4F63-98EC-4599885BD0A6}" type="presParOf" srcId="{E64A7FD1-55FA-4668-8E91-F52566255DE0}" destId="{9C3A26A5-DEEC-4A9E-A414-B0886BD2656A}" srcOrd="0" destOrd="0" presId="urn:microsoft.com/office/officeart/2005/8/layout/hList7"/>
    <dgm:cxn modelId="{994AE619-D156-4942-8F9A-C0D97A799994}" type="presParOf" srcId="{E64A7FD1-55FA-4668-8E91-F52566255DE0}" destId="{B870AE15-C305-47D9-A64F-0E7C7A429BD9}" srcOrd="1" destOrd="0" presId="urn:microsoft.com/office/officeart/2005/8/layout/hList7"/>
    <dgm:cxn modelId="{CAE88B3E-D074-48FF-870B-6BD8933990C5}" type="presParOf" srcId="{E64A7FD1-55FA-4668-8E91-F52566255DE0}" destId="{4E524C25-26DA-4084-AA69-D5D786D17A8A}" srcOrd="2" destOrd="0" presId="urn:microsoft.com/office/officeart/2005/8/layout/hList7"/>
    <dgm:cxn modelId="{0B917425-9F18-4743-9C9C-6B129E45A585}" type="presParOf" srcId="{E64A7FD1-55FA-4668-8E91-F52566255DE0}" destId="{727862E1-1200-4FFC-8A7B-538DA64AF546}" srcOrd="3" destOrd="0" presId="urn:microsoft.com/office/officeart/2005/8/layout/hList7"/>
    <dgm:cxn modelId="{C37DB659-30C0-47B3-A489-A10F05D5AF07}" type="presParOf" srcId="{88D6BB2D-59F9-4C4E-8A63-01D5CE4A2985}" destId="{21AB49AD-54DF-483D-A1B1-A80C8473E61A}" srcOrd="1" destOrd="0" presId="urn:microsoft.com/office/officeart/2005/8/layout/hList7"/>
    <dgm:cxn modelId="{B06C66EA-03CB-44F7-9A79-5D0DAE22B552}" type="presParOf" srcId="{88D6BB2D-59F9-4C4E-8A63-01D5CE4A2985}" destId="{D1C11DEF-6FC4-4D49-AC33-B249A740CA26}" srcOrd="2" destOrd="0" presId="urn:microsoft.com/office/officeart/2005/8/layout/hList7"/>
    <dgm:cxn modelId="{E07647D1-799C-474C-9B56-B24491E053D3}" type="presParOf" srcId="{D1C11DEF-6FC4-4D49-AC33-B249A740CA26}" destId="{3EE6840C-DB63-4BBC-A55E-0EA90148360F}" srcOrd="0" destOrd="0" presId="urn:microsoft.com/office/officeart/2005/8/layout/hList7"/>
    <dgm:cxn modelId="{69775ADA-4929-432C-A228-BCECF248A6D0}" type="presParOf" srcId="{D1C11DEF-6FC4-4D49-AC33-B249A740CA26}" destId="{744342AB-001C-46CA-8F36-4BCEEA5C0093}" srcOrd="1" destOrd="0" presId="urn:microsoft.com/office/officeart/2005/8/layout/hList7"/>
    <dgm:cxn modelId="{04F4C40D-D2A4-4B5C-A942-6EC7D1954242}" type="presParOf" srcId="{D1C11DEF-6FC4-4D49-AC33-B249A740CA26}" destId="{84A2C6FC-D3BD-4E75-B118-E3B8A09483E7}" srcOrd="2" destOrd="0" presId="urn:microsoft.com/office/officeart/2005/8/layout/hList7"/>
    <dgm:cxn modelId="{B40B5A0C-4875-41AD-8163-36409EA1BBE3}" type="presParOf" srcId="{D1C11DEF-6FC4-4D49-AC33-B249A740CA26}" destId="{0574A98F-0B41-4465-8254-EE2686839F89}" srcOrd="3" destOrd="0" presId="urn:microsoft.com/office/officeart/2005/8/layout/hList7"/>
    <dgm:cxn modelId="{A44F2CB3-6965-4540-BBB6-73763BF39DB9}" type="presParOf" srcId="{88D6BB2D-59F9-4C4E-8A63-01D5CE4A2985}" destId="{1A9D56BD-6EAF-4885-8E1F-63EB940E6C26}" srcOrd="3" destOrd="0" presId="urn:microsoft.com/office/officeart/2005/8/layout/hList7"/>
    <dgm:cxn modelId="{9E24FCBD-5B58-4F4E-9AA5-AB229D78EB95}" type="presParOf" srcId="{88D6BB2D-59F9-4C4E-8A63-01D5CE4A2985}" destId="{EC02E050-E2B8-400C-9BBD-25BA33DA3026}" srcOrd="4" destOrd="0" presId="urn:microsoft.com/office/officeart/2005/8/layout/hList7"/>
    <dgm:cxn modelId="{170CE917-7DCF-407C-ABA4-2CB612DAFE02}" type="presParOf" srcId="{EC02E050-E2B8-400C-9BBD-25BA33DA3026}" destId="{9B780D60-1986-4502-AE97-C9C8203DFA4B}" srcOrd="0" destOrd="0" presId="urn:microsoft.com/office/officeart/2005/8/layout/hList7"/>
    <dgm:cxn modelId="{C860F51D-E7BE-44BE-82A4-C343A09DD5BC}" type="presParOf" srcId="{EC02E050-E2B8-400C-9BBD-25BA33DA3026}" destId="{9F5B474A-4F3D-449E-8537-3BB487524F7E}" srcOrd="1" destOrd="0" presId="urn:microsoft.com/office/officeart/2005/8/layout/hList7"/>
    <dgm:cxn modelId="{34863DC3-B0B6-4CD9-9B2D-4E4E2E7C8221}" type="presParOf" srcId="{EC02E050-E2B8-400C-9BBD-25BA33DA3026}" destId="{E4235E94-99C9-49E4-93C6-F66B176DE38C}" srcOrd="2" destOrd="0" presId="urn:microsoft.com/office/officeart/2005/8/layout/hList7"/>
    <dgm:cxn modelId="{BA441DC7-927F-437F-AA8F-5A2944ADD1F2}" type="presParOf" srcId="{EC02E050-E2B8-400C-9BBD-25BA33DA3026}" destId="{8D73CA05-A217-4773-AEE7-F9720468D4D0}" srcOrd="3" destOrd="0" presId="urn:microsoft.com/office/officeart/2005/8/layout/hList7"/>
    <dgm:cxn modelId="{C2C172D4-F84D-4095-8BD5-D198E2560854}" type="presParOf" srcId="{88D6BB2D-59F9-4C4E-8A63-01D5CE4A2985}" destId="{0B93CAB5-E349-45A4-8B7D-1114957B064C}" srcOrd="5" destOrd="0" presId="urn:microsoft.com/office/officeart/2005/8/layout/hList7"/>
    <dgm:cxn modelId="{5814F416-3152-43FD-B207-F24F7A2351EE}" type="presParOf" srcId="{88D6BB2D-59F9-4C4E-8A63-01D5CE4A2985}" destId="{18DCBBBC-1383-4D90-A97C-3375C88B24E2}" srcOrd="6" destOrd="0" presId="urn:microsoft.com/office/officeart/2005/8/layout/hList7"/>
    <dgm:cxn modelId="{0CF1E2B2-D446-486F-BE86-4A6ACEE06311}" type="presParOf" srcId="{18DCBBBC-1383-4D90-A97C-3375C88B24E2}" destId="{5A5A2A47-70E0-4543-B871-F7F86FF351B3}" srcOrd="0" destOrd="0" presId="urn:microsoft.com/office/officeart/2005/8/layout/hList7"/>
    <dgm:cxn modelId="{3ECDAAEF-ADAA-4D9B-87A0-B400559F2939}" type="presParOf" srcId="{18DCBBBC-1383-4D90-A97C-3375C88B24E2}" destId="{4B75A7CE-AE48-4686-A2A2-A5AE92A466B8}" srcOrd="1" destOrd="0" presId="urn:microsoft.com/office/officeart/2005/8/layout/hList7"/>
    <dgm:cxn modelId="{7C8C95C2-9531-4F85-B6E1-5AAB0D18CD58}" type="presParOf" srcId="{18DCBBBC-1383-4D90-A97C-3375C88B24E2}" destId="{2F703CA9-3344-44C9-AD03-2EB561664BCD}" srcOrd="2" destOrd="0" presId="urn:microsoft.com/office/officeart/2005/8/layout/hList7"/>
    <dgm:cxn modelId="{61959321-26B3-4C3E-BF31-F5D40107C9EB}" type="presParOf" srcId="{18DCBBBC-1383-4D90-A97C-3375C88B24E2}" destId="{CF120FEF-09E9-48E4-A713-B36FB4918EF6}" srcOrd="3" destOrd="0" presId="urn:microsoft.com/office/officeart/2005/8/layout/hList7"/>
    <dgm:cxn modelId="{9147613F-6EF7-4FDB-95E4-DE062356187F}" type="presParOf" srcId="{88D6BB2D-59F9-4C4E-8A63-01D5CE4A2985}" destId="{B7828427-9823-46F4-88B5-A102F60C9C31}" srcOrd="7" destOrd="0" presId="urn:microsoft.com/office/officeart/2005/8/layout/hList7"/>
    <dgm:cxn modelId="{36A0E93C-6858-49E8-BA2E-442275D0BB44}" type="presParOf" srcId="{88D6BB2D-59F9-4C4E-8A63-01D5CE4A2985}" destId="{BC87464A-DCC2-4FBE-8026-7E537384F60A}" srcOrd="8" destOrd="0" presId="urn:microsoft.com/office/officeart/2005/8/layout/hList7"/>
    <dgm:cxn modelId="{F512213C-B99F-4945-A9E4-52757D4F3062}" type="presParOf" srcId="{BC87464A-DCC2-4FBE-8026-7E537384F60A}" destId="{A71BA91B-D1EA-4F0C-B94C-D2A5668A81B2}" srcOrd="0" destOrd="0" presId="urn:microsoft.com/office/officeart/2005/8/layout/hList7"/>
    <dgm:cxn modelId="{ECF2BCB3-451A-4C65-9A72-C3442E10C8FB}" type="presParOf" srcId="{BC87464A-DCC2-4FBE-8026-7E537384F60A}" destId="{7F4B0A22-110A-48A4-A896-7D3601282A42}" srcOrd="1" destOrd="0" presId="urn:microsoft.com/office/officeart/2005/8/layout/hList7"/>
    <dgm:cxn modelId="{295DB99B-E42C-4B5E-AB8F-6F85009115C4}" type="presParOf" srcId="{BC87464A-DCC2-4FBE-8026-7E537384F60A}" destId="{C9B98199-EAC8-41D6-85B8-CAFE2A37E667}" srcOrd="2" destOrd="0" presId="urn:microsoft.com/office/officeart/2005/8/layout/hList7"/>
    <dgm:cxn modelId="{55A6F6D8-EE13-480B-98D9-0B89EF2638BD}" type="presParOf" srcId="{BC87464A-DCC2-4FBE-8026-7E537384F60A}" destId="{EAAE77B8-AA89-4F63-BD8D-406F59893B0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7E7CD-A8B1-4939-B852-5347442F96C9}">
      <dsp:nvSpPr>
        <dsp:cNvPr id="0" name=""/>
        <dsp:cNvSpPr/>
      </dsp:nvSpPr>
      <dsp:spPr>
        <a:xfrm>
          <a:off x="3066231" y="1972260"/>
          <a:ext cx="2410541" cy="241054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Whakamahere</a:t>
          </a:r>
          <a:endParaRPr lang="en-US" sz="1800" kern="1200" dirty="0"/>
        </a:p>
      </dsp:txBody>
      <dsp:txXfrm>
        <a:off x="3550857" y="2536918"/>
        <a:ext cx="1441289" cy="1239068"/>
      </dsp:txXfrm>
    </dsp:sp>
    <dsp:sp modelId="{4348354F-BA49-404A-AF09-84AC506D69FD}">
      <dsp:nvSpPr>
        <dsp:cNvPr id="0" name=""/>
        <dsp:cNvSpPr/>
      </dsp:nvSpPr>
      <dsp:spPr>
        <a:xfrm>
          <a:off x="1663734" y="1402496"/>
          <a:ext cx="1753120" cy="175312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Te Ao Māori</a:t>
          </a:r>
        </a:p>
      </dsp:txBody>
      <dsp:txXfrm>
        <a:off x="2105087" y="1846517"/>
        <a:ext cx="870414" cy="865078"/>
      </dsp:txXfrm>
    </dsp:sp>
    <dsp:sp modelId="{983BD044-FDEF-4C75-8291-0324817E2F11}">
      <dsp:nvSpPr>
        <dsp:cNvPr id="0" name=""/>
        <dsp:cNvSpPr/>
      </dsp:nvSpPr>
      <dsp:spPr>
        <a:xfrm rot="20700000">
          <a:off x="2645661" y="193022"/>
          <a:ext cx="1717700" cy="17177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Te</a:t>
          </a:r>
          <a:r>
            <a:rPr lang="en-US" sz="1800" kern="1200" dirty="0"/>
            <a:t> </a:t>
          </a:r>
          <a:r>
            <a:rPr lang="en-US" sz="1800" kern="1200" dirty="0" err="1"/>
            <a:t>Ao</a:t>
          </a:r>
          <a:r>
            <a:rPr lang="en-US" sz="1800" kern="1200" dirty="0"/>
            <a:t> </a:t>
          </a:r>
          <a:r>
            <a:rPr lang="en-US" sz="1800" kern="1200" dirty="0" err="1"/>
            <a:t>Pākeha</a:t>
          </a:r>
          <a:endParaRPr lang="en-US" sz="1800" kern="1200" dirty="0"/>
        </a:p>
      </dsp:txBody>
      <dsp:txXfrm rot="-20700000">
        <a:off x="3022403" y="569764"/>
        <a:ext cx="964216" cy="964216"/>
      </dsp:txXfrm>
    </dsp:sp>
    <dsp:sp modelId="{AD22CE6E-28C2-4AC8-BC1F-AB0756561492}">
      <dsp:nvSpPr>
        <dsp:cNvPr id="0" name=""/>
        <dsp:cNvSpPr/>
      </dsp:nvSpPr>
      <dsp:spPr>
        <a:xfrm>
          <a:off x="2882948" y="1607336"/>
          <a:ext cx="3085492" cy="3085492"/>
        </a:xfrm>
        <a:prstGeom prst="circularArrow">
          <a:avLst>
            <a:gd name="adj1" fmla="val 4688"/>
            <a:gd name="adj2" fmla="val 299029"/>
            <a:gd name="adj3" fmla="val 2520529"/>
            <a:gd name="adj4" fmla="val 1585190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1A08C8-7955-4304-8066-C2C291EBC9DD}">
      <dsp:nvSpPr>
        <dsp:cNvPr id="0" name=""/>
        <dsp:cNvSpPr/>
      </dsp:nvSpPr>
      <dsp:spPr>
        <a:xfrm>
          <a:off x="1353260" y="1013788"/>
          <a:ext cx="2241803" cy="224180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FDB15-FC6A-45C5-B23B-6F313D06BE03}">
      <dsp:nvSpPr>
        <dsp:cNvPr id="0" name=""/>
        <dsp:cNvSpPr/>
      </dsp:nvSpPr>
      <dsp:spPr>
        <a:xfrm>
          <a:off x="2248339" y="-184027"/>
          <a:ext cx="2417115" cy="241711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44A8C-68D3-48D0-A558-21874D17E4FC}">
      <dsp:nvSpPr>
        <dsp:cNvPr id="0" name=""/>
        <dsp:cNvSpPr/>
      </dsp:nvSpPr>
      <dsp:spPr>
        <a:xfrm>
          <a:off x="0" y="0"/>
          <a:ext cx="8856984" cy="191181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31E46-4B7E-4F2D-A25E-96AE8D5E06AA}">
      <dsp:nvSpPr>
        <dsp:cNvPr id="0" name=""/>
        <dsp:cNvSpPr/>
      </dsp:nvSpPr>
      <dsp:spPr>
        <a:xfrm>
          <a:off x="548871" y="254908"/>
          <a:ext cx="1187043" cy="140199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7000" b="-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7058A8-777B-4867-ADC9-578314D44DF1}">
      <dsp:nvSpPr>
        <dsp:cNvPr id="0" name=""/>
        <dsp:cNvSpPr/>
      </dsp:nvSpPr>
      <dsp:spPr>
        <a:xfrm rot="10800000">
          <a:off x="270884" y="1911812"/>
          <a:ext cx="1743018" cy="233665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Mana </a:t>
          </a:r>
          <a:r>
            <a:rPr lang="en-US" sz="1600" kern="1200" dirty="0" err="1"/>
            <a:t>Whakahaere</a:t>
          </a:r>
          <a:r>
            <a:rPr lang="en-US" sz="1800" kern="1200" dirty="0"/>
            <a:t> </a:t>
          </a:r>
          <a:r>
            <a:rPr lang="en-US" sz="1000" kern="1200" dirty="0"/>
            <a:t>TREATY BASED APPROACH</a:t>
          </a:r>
        </a:p>
      </dsp:txBody>
      <dsp:txXfrm rot="10800000">
        <a:off x="324488" y="1911812"/>
        <a:ext cx="1635810" cy="2283055"/>
      </dsp:txXfrm>
    </dsp:sp>
    <dsp:sp modelId="{37A6AFCB-8205-4535-A854-283813A68009}">
      <dsp:nvSpPr>
        <dsp:cNvPr id="0" name=""/>
        <dsp:cNvSpPr/>
      </dsp:nvSpPr>
      <dsp:spPr>
        <a:xfrm>
          <a:off x="2239198" y="254908"/>
          <a:ext cx="1187043" cy="14019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6BB8D-889C-4A3E-BE1A-F1F1354B2613}">
      <dsp:nvSpPr>
        <dsp:cNvPr id="0" name=""/>
        <dsp:cNvSpPr/>
      </dsp:nvSpPr>
      <dsp:spPr>
        <a:xfrm rot="10800000">
          <a:off x="2132310" y="1911812"/>
          <a:ext cx="1400224" cy="233665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Ngā Pou Herenga</a:t>
          </a:r>
        </a:p>
        <a:p>
          <a:pPr marL="0" lvl="0" indent="0" algn="ctr" defTabSz="800100">
            <a:lnSpc>
              <a:spcPct val="90000"/>
            </a:lnSpc>
            <a:spcBef>
              <a:spcPct val="0"/>
            </a:spcBef>
            <a:spcAft>
              <a:spcPct val="35000"/>
            </a:spcAft>
            <a:buNone/>
          </a:pPr>
          <a:r>
            <a:rPr lang="en-US" sz="1000" kern="1200" dirty="0"/>
            <a:t> CORE PRINCIPLES</a:t>
          </a:r>
        </a:p>
      </dsp:txBody>
      <dsp:txXfrm rot="10800000">
        <a:off x="2175372" y="1911812"/>
        <a:ext cx="1314100" cy="2293597"/>
      </dsp:txXfrm>
    </dsp:sp>
    <dsp:sp modelId="{D418509B-C19A-4D16-BF00-790623864EAE}">
      <dsp:nvSpPr>
        <dsp:cNvPr id="0" name=""/>
        <dsp:cNvSpPr/>
      </dsp:nvSpPr>
      <dsp:spPr>
        <a:xfrm>
          <a:off x="3843374" y="254908"/>
          <a:ext cx="1187043" cy="140199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C7113F-E5B8-4448-B286-A1EACFB772FA}">
      <dsp:nvSpPr>
        <dsp:cNvPr id="0" name=""/>
        <dsp:cNvSpPr/>
      </dsp:nvSpPr>
      <dsp:spPr>
        <a:xfrm rot="10800000">
          <a:off x="3651536" y="1911812"/>
          <a:ext cx="1570719" cy="233665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Ngā </a:t>
          </a:r>
          <a:r>
            <a:rPr lang="en-US" sz="1800" kern="1200" dirty="0" err="1"/>
            <a:t>Huānga</a:t>
          </a:r>
          <a:endParaRPr lang="en-US" sz="1800" kern="1200" dirty="0"/>
        </a:p>
        <a:p>
          <a:pPr marL="0" lvl="0" indent="0" algn="ctr" defTabSz="800100">
            <a:lnSpc>
              <a:spcPct val="90000"/>
            </a:lnSpc>
            <a:spcBef>
              <a:spcPct val="0"/>
            </a:spcBef>
            <a:spcAft>
              <a:spcPct val="35000"/>
            </a:spcAft>
            <a:buNone/>
          </a:pPr>
          <a:r>
            <a:rPr lang="en-US" sz="1000" kern="1200" dirty="0"/>
            <a:t>OUTCOMES</a:t>
          </a:r>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Ngā Uaratanga</a:t>
          </a:r>
        </a:p>
        <a:p>
          <a:pPr marL="0" lvl="0" indent="0" algn="ctr" defTabSz="800100">
            <a:lnSpc>
              <a:spcPct val="90000"/>
            </a:lnSpc>
            <a:spcBef>
              <a:spcPct val="0"/>
            </a:spcBef>
            <a:spcAft>
              <a:spcPct val="35000"/>
            </a:spcAft>
            <a:buNone/>
          </a:pPr>
          <a:r>
            <a:rPr lang="en-US" sz="1000" kern="1200" dirty="0"/>
            <a:t>GOALS AND OBJECTIVES</a:t>
          </a:r>
        </a:p>
      </dsp:txBody>
      <dsp:txXfrm rot="10800000">
        <a:off x="3699841" y="1911812"/>
        <a:ext cx="1474109" cy="2288354"/>
      </dsp:txXfrm>
    </dsp:sp>
    <dsp:sp modelId="{606DF095-9E51-46EC-A223-7A47504C5F20}">
      <dsp:nvSpPr>
        <dsp:cNvPr id="0" name=""/>
        <dsp:cNvSpPr/>
      </dsp:nvSpPr>
      <dsp:spPr>
        <a:xfrm>
          <a:off x="5481227" y="254908"/>
          <a:ext cx="1187043" cy="14019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5FDD1B-E2C9-4E88-A65C-0C443784BA62}">
      <dsp:nvSpPr>
        <dsp:cNvPr id="0" name=""/>
        <dsp:cNvSpPr/>
      </dsp:nvSpPr>
      <dsp:spPr>
        <a:xfrm rot="10800000">
          <a:off x="5340960" y="1911812"/>
          <a:ext cx="1467577" cy="233665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mi-NZ" sz="1800" kern="1200" dirty="0"/>
            <a:t>Ngā Kaupapa</a:t>
          </a:r>
        </a:p>
        <a:p>
          <a:pPr marL="0" lvl="0" indent="0" algn="ctr" defTabSz="800100">
            <a:lnSpc>
              <a:spcPct val="90000"/>
            </a:lnSpc>
            <a:spcBef>
              <a:spcPct val="0"/>
            </a:spcBef>
            <a:spcAft>
              <a:spcPct val="35000"/>
            </a:spcAft>
            <a:buNone/>
          </a:pPr>
          <a:r>
            <a:rPr lang="mi-NZ" sz="1000" kern="1200" dirty="0"/>
            <a:t>RULES, POLICIES and METHODS</a:t>
          </a:r>
        </a:p>
        <a:p>
          <a:pPr marL="0" lvl="0" indent="0" algn="ctr" defTabSz="800100">
            <a:lnSpc>
              <a:spcPct val="90000"/>
            </a:lnSpc>
            <a:spcBef>
              <a:spcPct val="0"/>
            </a:spcBef>
            <a:spcAft>
              <a:spcPct val="35000"/>
            </a:spcAft>
            <a:buNone/>
          </a:pPr>
          <a:endParaRPr lang="mi-NZ" sz="1000" kern="1200" dirty="0"/>
        </a:p>
        <a:p>
          <a:pPr marL="0" lvl="0" indent="0" algn="ctr" defTabSz="800100">
            <a:lnSpc>
              <a:spcPct val="90000"/>
            </a:lnSpc>
            <a:spcBef>
              <a:spcPct val="0"/>
            </a:spcBef>
            <a:spcAft>
              <a:spcPct val="35000"/>
            </a:spcAft>
            <a:buNone/>
          </a:pPr>
          <a:endParaRPr lang="mi-NZ" sz="1000" kern="1200" dirty="0"/>
        </a:p>
        <a:p>
          <a:pPr marL="0" lvl="0" indent="0" algn="ctr" defTabSz="800100">
            <a:lnSpc>
              <a:spcPct val="90000"/>
            </a:lnSpc>
            <a:spcBef>
              <a:spcPct val="0"/>
            </a:spcBef>
            <a:spcAft>
              <a:spcPct val="35000"/>
            </a:spcAft>
            <a:buNone/>
          </a:pPr>
          <a:r>
            <a:rPr lang="mi-NZ" sz="1800" kern="1200" dirty="0"/>
            <a:t>Ngā Mahinga</a:t>
          </a:r>
        </a:p>
        <a:p>
          <a:pPr marL="0" lvl="0" indent="0" algn="ctr" defTabSz="800100">
            <a:lnSpc>
              <a:spcPct val="90000"/>
            </a:lnSpc>
            <a:spcBef>
              <a:spcPct val="0"/>
            </a:spcBef>
            <a:spcAft>
              <a:spcPct val="35000"/>
            </a:spcAft>
            <a:buNone/>
          </a:pPr>
          <a:r>
            <a:rPr lang="mi-NZ" sz="1000" kern="1200" dirty="0"/>
            <a:t>APPLIED ACTIONS</a:t>
          </a:r>
          <a:endParaRPr lang="en-NZ" sz="1000" kern="1200" dirty="0"/>
        </a:p>
      </dsp:txBody>
      <dsp:txXfrm rot="10800000">
        <a:off x="5386093" y="1911812"/>
        <a:ext cx="1377311" cy="2291526"/>
      </dsp:txXfrm>
    </dsp:sp>
    <dsp:sp modelId="{1E791B2A-0B62-46BA-8CD3-BB935E18F3DE}">
      <dsp:nvSpPr>
        <dsp:cNvPr id="0" name=""/>
        <dsp:cNvSpPr/>
      </dsp:nvSpPr>
      <dsp:spPr>
        <a:xfrm>
          <a:off x="7163149" y="254908"/>
          <a:ext cx="1187043" cy="140199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F21F5-BEDD-413D-B3D0-080C662C6A8C}">
      <dsp:nvSpPr>
        <dsp:cNvPr id="0" name=""/>
        <dsp:cNvSpPr/>
      </dsp:nvSpPr>
      <dsp:spPr>
        <a:xfrm rot="10800000">
          <a:off x="6927242" y="1911812"/>
          <a:ext cx="1658857" cy="233665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t>Ngā </a:t>
          </a:r>
          <a:r>
            <a:rPr lang="en-US" sz="1600" kern="1200" dirty="0" err="1"/>
            <a:t>Arotakenga</a:t>
          </a:r>
          <a:endParaRPr lang="en-US" sz="1600" kern="1200" dirty="0"/>
        </a:p>
        <a:p>
          <a:pPr marL="0" lvl="0" indent="0" algn="ctr" defTabSz="844550">
            <a:lnSpc>
              <a:spcPct val="90000"/>
            </a:lnSpc>
            <a:spcBef>
              <a:spcPct val="0"/>
            </a:spcBef>
            <a:spcAft>
              <a:spcPct val="35000"/>
            </a:spcAft>
            <a:buNone/>
          </a:pPr>
          <a:r>
            <a:rPr lang="en-US" sz="1000" kern="1200" dirty="0"/>
            <a:t>EVALUATION and MONITORING</a:t>
          </a:r>
        </a:p>
      </dsp:txBody>
      <dsp:txXfrm rot="10800000">
        <a:off x="6978258" y="1911812"/>
        <a:ext cx="1556825" cy="2285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A4602-F3D2-48EF-88F5-8B8BE1B97A58}">
      <dsp:nvSpPr>
        <dsp:cNvPr id="0" name=""/>
        <dsp:cNvSpPr/>
      </dsp:nvSpPr>
      <dsp:spPr>
        <a:xfrm>
          <a:off x="1431832" y="2794865"/>
          <a:ext cx="1663854" cy="1428468"/>
        </a:xfrm>
        <a:prstGeom prst="hexagon">
          <a:avLst>
            <a:gd name="adj" fmla="val 25000"/>
            <a:gd name="vf" fmla="val 11547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rPr>
            <a:t>Te</a:t>
          </a:r>
          <a:r>
            <a:rPr lang="en-US" sz="2400" kern="1200" dirty="0">
              <a:solidFill>
                <a:schemeClr val="tx1"/>
              </a:solidFill>
            </a:rPr>
            <a:t> </a:t>
          </a:r>
          <a:r>
            <a:rPr lang="en-US" sz="2400" kern="1200" dirty="0" err="1">
              <a:solidFill>
                <a:schemeClr val="tx1"/>
              </a:solidFill>
            </a:rPr>
            <a:t>Taha</a:t>
          </a:r>
          <a:r>
            <a:rPr lang="en-US" sz="2400" kern="1200" dirty="0">
              <a:solidFill>
                <a:schemeClr val="tx1"/>
              </a:solidFill>
            </a:rPr>
            <a:t> </a:t>
          </a:r>
          <a:r>
            <a:rPr lang="en-US" sz="2400" kern="1200" dirty="0" err="1">
              <a:solidFill>
                <a:schemeClr val="tx1"/>
              </a:solidFill>
            </a:rPr>
            <a:t>Kiko</a:t>
          </a:r>
          <a:endParaRPr lang="en-US" sz="2400" kern="1200" dirty="0">
            <a:solidFill>
              <a:schemeClr val="tx1"/>
            </a:solidFill>
          </a:endParaRPr>
        </a:p>
      </dsp:txBody>
      <dsp:txXfrm>
        <a:off x="1689526" y="3016103"/>
        <a:ext cx="1148467" cy="985992"/>
      </dsp:txXfrm>
    </dsp:sp>
    <dsp:sp modelId="{7751C14E-C953-4824-9776-3BC3A5858203}">
      <dsp:nvSpPr>
        <dsp:cNvPr id="0" name=""/>
        <dsp:cNvSpPr/>
      </dsp:nvSpPr>
      <dsp:spPr>
        <a:xfrm>
          <a:off x="1471532" y="3433627"/>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007FF04B-7D36-48B0-89BB-A6F945182077}">
      <dsp:nvSpPr>
        <dsp:cNvPr id="0" name=""/>
        <dsp:cNvSpPr/>
      </dsp:nvSpPr>
      <dsp:spPr>
        <a:xfrm>
          <a:off x="0" y="2005158"/>
          <a:ext cx="1663854" cy="142846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 r="-6000"/>
          </a:stretch>
        </a:blipFill>
        <a:ln w="9525" cap="flat" cmpd="sng" algn="ctr">
          <a:solidFill>
            <a:schemeClr val="accent1">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sp>
    <dsp:sp modelId="{8C99E685-FE70-4452-9CB1-8D8D93F3F7E9}">
      <dsp:nvSpPr>
        <dsp:cNvPr id="0" name=""/>
        <dsp:cNvSpPr/>
      </dsp:nvSpPr>
      <dsp:spPr>
        <a:xfrm>
          <a:off x="1139819" y="3243899"/>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F93752AA-B3FC-4790-9994-833BA9DD46E0}">
      <dsp:nvSpPr>
        <dsp:cNvPr id="0" name=""/>
        <dsp:cNvSpPr/>
      </dsp:nvSpPr>
      <dsp:spPr>
        <a:xfrm>
          <a:off x="2863665" y="2000595"/>
          <a:ext cx="1663854" cy="1428468"/>
        </a:xfrm>
        <a:prstGeom prst="hexagon">
          <a:avLst>
            <a:gd name="adj" fmla="val 25000"/>
            <a:gd name="vf" fmla="val 11547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Whakapapa</a:t>
          </a:r>
        </a:p>
      </dsp:txBody>
      <dsp:txXfrm>
        <a:off x="3121359" y="2221833"/>
        <a:ext cx="1148467" cy="985992"/>
      </dsp:txXfrm>
    </dsp:sp>
    <dsp:sp modelId="{3F99A84C-BBD5-40E1-94B3-D2FBEE9C583D}">
      <dsp:nvSpPr>
        <dsp:cNvPr id="0" name=""/>
        <dsp:cNvSpPr/>
      </dsp:nvSpPr>
      <dsp:spPr>
        <a:xfrm>
          <a:off x="4008778" y="3236295"/>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EC405CEB-70FE-4277-926F-674B6124C6A9}">
      <dsp:nvSpPr>
        <dsp:cNvPr id="0" name=""/>
        <dsp:cNvSpPr/>
      </dsp:nvSpPr>
      <dsp:spPr>
        <a:xfrm>
          <a:off x="4294615" y="2791823"/>
          <a:ext cx="1663854" cy="1428468"/>
        </a:xfrm>
        <a:prstGeom prst="hexagon">
          <a:avLst>
            <a:gd name="adj" fmla="val 25000"/>
            <a:gd name="vf" fmla="val 115470"/>
          </a:avLst>
        </a:prstGeom>
        <a:blipFill>
          <a:blip xmlns:r="http://schemas.openxmlformats.org/officeDocument/2006/relationships" r:embed="rId2"/>
          <a:srcRect/>
          <a:stretch>
            <a:fillRect t="-40000" b="-40000"/>
          </a:stretch>
        </a:blipFill>
        <a:ln w="9525" cap="flat" cmpd="sng" algn="ctr">
          <a:solidFill>
            <a:schemeClr val="accent1">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sp>
    <dsp:sp modelId="{E714E9D1-007D-4B73-BD9C-C1269E9B8B98}">
      <dsp:nvSpPr>
        <dsp:cNvPr id="0" name=""/>
        <dsp:cNvSpPr/>
      </dsp:nvSpPr>
      <dsp:spPr>
        <a:xfrm>
          <a:off x="4335197" y="3427543"/>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758280EB-97A3-44F9-A0EE-507DA5D3407C}">
      <dsp:nvSpPr>
        <dsp:cNvPr id="0" name=""/>
        <dsp:cNvSpPr/>
      </dsp:nvSpPr>
      <dsp:spPr>
        <a:xfrm>
          <a:off x="1431832" y="1215451"/>
          <a:ext cx="1663854" cy="1428468"/>
        </a:xfrm>
        <a:prstGeom prst="hexagon">
          <a:avLst>
            <a:gd name="adj" fmla="val 25000"/>
            <a:gd name="vf" fmla="val 11547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rPr>
            <a:t>Te</a:t>
          </a:r>
          <a:r>
            <a:rPr lang="en-US" sz="2400" kern="1200" dirty="0">
              <a:solidFill>
                <a:schemeClr val="tx1"/>
              </a:solidFill>
            </a:rPr>
            <a:t> </a:t>
          </a:r>
          <a:r>
            <a:rPr lang="en-US" sz="2400" kern="1200" dirty="0" err="1">
              <a:solidFill>
                <a:schemeClr val="tx1"/>
              </a:solidFill>
            </a:rPr>
            <a:t>Taha</a:t>
          </a:r>
          <a:r>
            <a:rPr lang="en-US" sz="2400" kern="1200" dirty="0">
              <a:solidFill>
                <a:schemeClr val="tx1"/>
              </a:solidFill>
            </a:rPr>
            <a:t> Wairua</a:t>
          </a:r>
        </a:p>
      </dsp:txBody>
      <dsp:txXfrm>
        <a:off x="1689526" y="1436689"/>
        <a:ext cx="1148467" cy="985992"/>
      </dsp:txXfrm>
    </dsp:sp>
    <dsp:sp modelId="{726DCD9C-EEC3-4260-8527-3CA66562C5A1}">
      <dsp:nvSpPr>
        <dsp:cNvPr id="0" name=""/>
        <dsp:cNvSpPr/>
      </dsp:nvSpPr>
      <dsp:spPr>
        <a:xfrm>
          <a:off x="2571652" y="1242446"/>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FB0C3594-04C9-45E9-AB11-DE5F46164440}">
      <dsp:nvSpPr>
        <dsp:cNvPr id="0" name=""/>
        <dsp:cNvSpPr/>
      </dsp:nvSpPr>
      <dsp:spPr>
        <a:xfrm>
          <a:off x="2863665" y="421181"/>
          <a:ext cx="1663854" cy="142846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9525" cap="flat" cmpd="sng" algn="ctr">
          <a:solidFill>
            <a:schemeClr val="accent1">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sp>
    <dsp:sp modelId="{C2051B2B-6AB0-4EC0-A04C-299AAA635D8B}">
      <dsp:nvSpPr>
        <dsp:cNvPr id="0" name=""/>
        <dsp:cNvSpPr/>
      </dsp:nvSpPr>
      <dsp:spPr>
        <a:xfrm>
          <a:off x="2910422" y="1054239"/>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5847328A-5822-4A85-BB38-00F27E6AD818}">
      <dsp:nvSpPr>
        <dsp:cNvPr id="0" name=""/>
        <dsp:cNvSpPr/>
      </dsp:nvSpPr>
      <dsp:spPr>
        <a:xfrm>
          <a:off x="4294615" y="1212409"/>
          <a:ext cx="1663854" cy="1428468"/>
        </a:xfrm>
        <a:prstGeom prst="hexagon">
          <a:avLst>
            <a:gd name="adj" fmla="val 25000"/>
            <a:gd name="vf" fmla="val 11547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Te Taha Whānau</a:t>
          </a:r>
        </a:p>
      </dsp:txBody>
      <dsp:txXfrm>
        <a:off x="4552309" y="1433647"/>
        <a:ext cx="1148467" cy="985992"/>
      </dsp:txXfrm>
    </dsp:sp>
    <dsp:sp modelId="{0B4CF1EC-A99E-4EDF-AD09-5D9143829677}">
      <dsp:nvSpPr>
        <dsp:cNvPr id="0" name=""/>
        <dsp:cNvSpPr/>
      </dsp:nvSpPr>
      <dsp:spPr>
        <a:xfrm>
          <a:off x="5734388" y="1845467"/>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4C1240B7-6EBE-4E7A-B1C3-A46DC5F8E2E5}">
      <dsp:nvSpPr>
        <dsp:cNvPr id="0" name=""/>
        <dsp:cNvSpPr/>
      </dsp:nvSpPr>
      <dsp:spPr>
        <a:xfrm>
          <a:off x="5726448" y="2015424"/>
          <a:ext cx="1663854" cy="142846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a:ln w="9525" cap="flat" cmpd="sng" algn="ctr">
          <a:solidFill>
            <a:schemeClr val="accent1">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sp>
    <dsp:sp modelId="{8C95DD29-3CD5-423A-B6A6-1649F0201C45}">
      <dsp:nvSpPr>
        <dsp:cNvPr id="0" name=""/>
        <dsp:cNvSpPr/>
      </dsp:nvSpPr>
      <dsp:spPr>
        <a:xfrm>
          <a:off x="6051103" y="2041278"/>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7C7F5B3B-409A-4568-B639-B36AE1F7A398}">
      <dsp:nvSpPr>
        <dsp:cNvPr id="0" name=""/>
        <dsp:cNvSpPr/>
      </dsp:nvSpPr>
      <dsp:spPr>
        <a:xfrm>
          <a:off x="5726448" y="436390"/>
          <a:ext cx="1663854" cy="1428468"/>
        </a:xfrm>
        <a:prstGeom prst="hexagon">
          <a:avLst>
            <a:gd name="adj" fmla="val 25000"/>
            <a:gd name="vf" fmla="val 115470"/>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Arotake</a:t>
          </a:r>
          <a:endParaRPr lang="en-US" sz="2000" kern="1200" dirty="0">
            <a:solidFill>
              <a:schemeClr val="tx1"/>
            </a:solidFill>
          </a:endParaRPr>
        </a:p>
      </dsp:txBody>
      <dsp:txXfrm>
        <a:off x="5984142" y="657628"/>
        <a:ext cx="1148467" cy="985992"/>
      </dsp:txXfrm>
    </dsp:sp>
    <dsp:sp modelId="{D96D6C5D-B428-4621-8E45-D75C3B7D59DD}">
      <dsp:nvSpPr>
        <dsp:cNvPr id="0" name=""/>
        <dsp:cNvSpPr/>
      </dsp:nvSpPr>
      <dsp:spPr>
        <a:xfrm>
          <a:off x="7166221" y="1076672"/>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 modelId="{D43CB22D-7E57-42F4-916D-F2B470F23041}">
      <dsp:nvSpPr>
        <dsp:cNvPr id="0" name=""/>
        <dsp:cNvSpPr/>
      </dsp:nvSpPr>
      <dsp:spPr>
        <a:xfrm>
          <a:off x="7158281" y="1233321"/>
          <a:ext cx="1663854" cy="1428468"/>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w="9525" cap="flat" cmpd="sng" algn="ctr">
          <a:solidFill>
            <a:schemeClr val="accent1">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sp>
    <dsp:sp modelId="{38DB8B52-50D5-4933-B1D4-9235AC4F06F2}">
      <dsp:nvSpPr>
        <dsp:cNvPr id="0" name=""/>
        <dsp:cNvSpPr/>
      </dsp:nvSpPr>
      <dsp:spPr>
        <a:xfrm>
          <a:off x="7489993" y="1265259"/>
          <a:ext cx="194086" cy="167294"/>
        </a:xfrm>
        <a:prstGeom prst="hexagon">
          <a:avLst>
            <a:gd name="adj" fmla="val 25000"/>
            <a:gd name="vf" fmla="val 115470"/>
          </a:avLst>
        </a:prstGeom>
        <a:solidFill>
          <a:schemeClr val="lt1">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A26A5-DEEC-4A9E-A414-B0886BD2656A}">
      <dsp:nvSpPr>
        <dsp:cNvPr id="0" name=""/>
        <dsp:cNvSpPr/>
      </dsp:nvSpPr>
      <dsp:spPr>
        <a:xfrm>
          <a:off x="0" y="0"/>
          <a:ext cx="1322021" cy="3132347"/>
        </a:xfrm>
        <a:prstGeom prst="roundRect">
          <a:avLst>
            <a:gd name="adj" fmla="val 10000"/>
          </a:avLst>
        </a:prstGeom>
        <a:solidFill>
          <a:schemeClr val="accent2">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b="1" kern="1200"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Aue</a:t>
          </a:r>
          <a:endParaRPr lang="en-NZ" sz="2100" kern="1200"/>
        </a:p>
      </dsp:txBody>
      <dsp:txXfrm>
        <a:off x="0" y="1252939"/>
        <a:ext cx="1322021" cy="1252939"/>
      </dsp:txXfrm>
    </dsp:sp>
    <dsp:sp modelId="{727862E1-1200-4FFC-8A7B-538DA64AF546}">
      <dsp:nvSpPr>
        <dsp:cNvPr id="0" name=""/>
        <dsp:cNvSpPr/>
      </dsp:nvSpPr>
      <dsp:spPr>
        <a:xfrm>
          <a:off x="139474" y="187940"/>
          <a:ext cx="1043071" cy="1043071"/>
        </a:xfrm>
        <a:prstGeom prst="ellipse">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EE6840C-DB63-4BBC-A55E-0EA90148360F}">
      <dsp:nvSpPr>
        <dsp:cNvPr id="0" name=""/>
        <dsp:cNvSpPr/>
      </dsp:nvSpPr>
      <dsp:spPr>
        <a:xfrm>
          <a:off x="1361682" y="0"/>
          <a:ext cx="1322021" cy="3132347"/>
        </a:xfrm>
        <a:prstGeom prst="roundRect">
          <a:avLst>
            <a:gd name="adj" fmla="val 10000"/>
          </a:avLst>
        </a:prstGeom>
        <a:solidFill>
          <a:schemeClr val="accent6">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b="1" kern="1200"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Pōhara</a:t>
          </a:r>
          <a:endParaRPr lang="en-NZ" sz="2100" kern="1200"/>
        </a:p>
      </dsp:txBody>
      <dsp:txXfrm>
        <a:off x="1361682" y="1252939"/>
        <a:ext cx="1322021" cy="1252939"/>
      </dsp:txXfrm>
    </dsp:sp>
    <dsp:sp modelId="{0574A98F-0B41-4465-8254-EE2686839F89}">
      <dsp:nvSpPr>
        <dsp:cNvPr id="0" name=""/>
        <dsp:cNvSpPr/>
      </dsp:nvSpPr>
      <dsp:spPr>
        <a:xfrm>
          <a:off x="1501157" y="187940"/>
          <a:ext cx="1043071" cy="1043071"/>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B780D60-1986-4502-AE97-C9C8203DFA4B}">
      <dsp:nvSpPr>
        <dsp:cNvPr id="0" name=""/>
        <dsp:cNvSpPr/>
      </dsp:nvSpPr>
      <dsp:spPr>
        <a:xfrm>
          <a:off x="2723365" y="0"/>
          <a:ext cx="1322021" cy="3132347"/>
        </a:xfrm>
        <a:prstGeom prst="roundRect">
          <a:avLst>
            <a:gd name="adj" fmla="val 10000"/>
          </a:avLst>
        </a:prstGeom>
        <a:solidFill>
          <a:srgbClr val="FEFED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b="1" kern="1200"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Āhua Pai</a:t>
          </a:r>
        </a:p>
      </dsp:txBody>
      <dsp:txXfrm>
        <a:off x="2723365" y="1252939"/>
        <a:ext cx="1322021" cy="1252939"/>
      </dsp:txXfrm>
    </dsp:sp>
    <dsp:sp modelId="{8D73CA05-A217-4773-AEE7-F9720468D4D0}">
      <dsp:nvSpPr>
        <dsp:cNvPr id="0" name=""/>
        <dsp:cNvSpPr/>
      </dsp:nvSpPr>
      <dsp:spPr>
        <a:xfrm>
          <a:off x="2862840" y="187940"/>
          <a:ext cx="1043071" cy="1043071"/>
        </a:xfrm>
        <a:prstGeom prst="ellipse">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A5A2A47-70E0-4543-B871-F7F86FF351B3}">
      <dsp:nvSpPr>
        <dsp:cNvPr id="0" name=""/>
        <dsp:cNvSpPr/>
      </dsp:nvSpPr>
      <dsp:spPr>
        <a:xfrm>
          <a:off x="4085047" y="0"/>
          <a:ext cx="1322021" cy="3132347"/>
        </a:xfrm>
        <a:prstGeom prst="roundRect">
          <a:avLst>
            <a:gd name="adj" fmla="val 10000"/>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b="1" kern="1200"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Pai</a:t>
          </a:r>
          <a:endParaRPr lang="en-NZ" sz="2100" kern="1200">
            <a:solidFill>
              <a:schemeClr val="bg1"/>
            </a:solidFill>
          </a:endParaRPr>
        </a:p>
      </dsp:txBody>
      <dsp:txXfrm>
        <a:off x="4085047" y="1252939"/>
        <a:ext cx="1322021" cy="1252939"/>
      </dsp:txXfrm>
    </dsp:sp>
    <dsp:sp modelId="{CF120FEF-09E9-48E4-A713-B36FB4918EF6}">
      <dsp:nvSpPr>
        <dsp:cNvPr id="0" name=""/>
        <dsp:cNvSpPr/>
      </dsp:nvSpPr>
      <dsp:spPr>
        <a:xfrm>
          <a:off x="4224522" y="187940"/>
          <a:ext cx="1043071" cy="1043071"/>
        </a:xfrm>
        <a:prstGeom prst="ellipse">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71BA91B-D1EA-4F0C-B94C-D2A5668A81B2}">
      <dsp:nvSpPr>
        <dsp:cNvPr id="0" name=""/>
        <dsp:cNvSpPr/>
      </dsp:nvSpPr>
      <dsp:spPr>
        <a:xfrm>
          <a:off x="5446730" y="0"/>
          <a:ext cx="1322021" cy="3132347"/>
        </a:xfrm>
        <a:prstGeom prst="roundRect">
          <a:avLst>
            <a:gd name="adj" fmla="val 10000"/>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NZ" sz="2100" b="1" kern="1200" cap="none" spc="300">
              <a:ln w="5715"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Pai Rawa</a:t>
          </a:r>
        </a:p>
      </dsp:txBody>
      <dsp:txXfrm>
        <a:off x="5446730" y="1252939"/>
        <a:ext cx="1322021" cy="1252939"/>
      </dsp:txXfrm>
    </dsp:sp>
    <dsp:sp modelId="{EAAE77B8-AA89-4F63-BD8D-406F59893B0A}">
      <dsp:nvSpPr>
        <dsp:cNvPr id="0" name=""/>
        <dsp:cNvSpPr/>
      </dsp:nvSpPr>
      <dsp:spPr>
        <a:xfrm>
          <a:off x="5586205" y="187940"/>
          <a:ext cx="1043071" cy="1043071"/>
        </a:xfrm>
        <a:prstGeom prst="ellipse">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FF93CD8-DDE0-4770-A7C8-1575465541E5}">
      <dsp:nvSpPr>
        <dsp:cNvPr id="0" name=""/>
        <dsp:cNvSpPr/>
      </dsp:nvSpPr>
      <dsp:spPr>
        <a:xfrm>
          <a:off x="270750" y="2505878"/>
          <a:ext cx="6227251" cy="469852"/>
        </a:xfrm>
        <a:prstGeom prst="leftRight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898D1-144E-48E5-96D8-2D6D7694F2F6}" type="datetimeFigureOut">
              <a:rPr lang="en-NZ" smtClean="0"/>
              <a:t>27/09/2017</a:t>
            </a:fld>
            <a:endParaRPr lang="en-NZ"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92DED-3D55-4356-9D14-003393B956C5}" type="slidenum">
              <a:rPr lang="en-NZ" smtClean="0"/>
              <a:t>‹#›</a:t>
            </a:fld>
            <a:endParaRPr lang="en-NZ" dirty="0"/>
          </a:p>
        </p:txBody>
      </p:sp>
    </p:spTree>
    <p:extLst>
      <p:ext uri="{BB962C8B-B14F-4D97-AF65-F5344CB8AC3E}">
        <p14:creationId xmlns:p14="http://schemas.microsoft.com/office/powerpoint/2010/main" val="9697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Pepeha</a:t>
            </a:r>
            <a:endParaRPr lang="en-NZ" dirty="0"/>
          </a:p>
          <a:p>
            <a:endParaRPr lang="en-NZ" dirty="0"/>
          </a:p>
          <a:p>
            <a:r>
              <a:rPr lang="en-NZ" dirty="0"/>
              <a:t>Mihi – kaumatua </a:t>
            </a:r>
          </a:p>
          <a:p>
            <a:r>
              <a:rPr lang="en-NZ" dirty="0"/>
              <a:t>Thanks to Council, </a:t>
            </a:r>
          </a:p>
          <a:p>
            <a:r>
              <a:rPr lang="en-NZ" dirty="0"/>
              <a:t>Thanks to RUF</a:t>
            </a:r>
          </a:p>
          <a:p>
            <a:r>
              <a:rPr lang="en-NZ" dirty="0"/>
              <a:t>Acknowledge Wgtn Tenths and Uncle Ralph</a:t>
            </a:r>
          </a:p>
          <a:p>
            <a:endParaRPr lang="en-NZ" dirty="0"/>
          </a:p>
          <a:p>
            <a:r>
              <a:rPr lang="en-NZ" dirty="0"/>
              <a:t>Wellington case study</a:t>
            </a:r>
          </a:p>
          <a:p>
            <a:pPr marL="171450" indent="-171450">
              <a:buFontTx/>
              <a:buChar char="-"/>
            </a:pPr>
            <a:r>
              <a:rPr lang="en-NZ" dirty="0"/>
              <a:t>Shows huge variation of experience</a:t>
            </a:r>
          </a:p>
          <a:p>
            <a:pPr marL="171450" indent="-171450">
              <a:buFontTx/>
              <a:buChar char="-"/>
            </a:pPr>
            <a:r>
              <a:rPr lang="en-NZ" dirty="0"/>
              <a:t>May be common themes (ref Blair in TTO)</a:t>
            </a:r>
          </a:p>
          <a:p>
            <a:pPr marL="171450" indent="-171450">
              <a:buFontTx/>
              <a:buChar char="-"/>
            </a:pPr>
            <a:endParaRPr lang="en-NZ" dirty="0"/>
          </a:p>
          <a:p>
            <a:endParaRPr lang="en-NZ" dirty="0"/>
          </a:p>
          <a:p>
            <a:r>
              <a:rPr lang="en-NZ" dirty="0"/>
              <a:t>Why using term ‘iwi kainga’</a:t>
            </a:r>
          </a:p>
          <a:p>
            <a:endParaRPr lang="en-NZ" dirty="0"/>
          </a:p>
          <a:p>
            <a:r>
              <a:rPr lang="en-NZ" dirty="0"/>
              <a:t>Point out the pā – which aren’t visible</a:t>
            </a:r>
          </a:p>
          <a:p>
            <a:endParaRPr lang="en-NZ" dirty="0"/>
          </a:p>
          <a:p>
            <a:r>
              <a:rPr lang="en-NZ" dirty="0"/>
              <a:t>Harbour long history – going back to </a:t>
            </a:r>
            <a:r>
              <a:rPr lang="en-NZ" dirty="0" err="1"/>
              <a:t>taniwha</a:t>
            </a:r>
            <a:r>
              <a:rPr lang="en-NZ" dirty="0"/>
              <a:t>, Kupe and Ngai Tara </a:t>
            </a:r>
          </a:p>
          <a:p>
            <a:endParaRPr lang="en-NZ" dirty="0"/>
          </a:p>
          <a:p>
            <a:r>
              <a:rPr lang="en-NZ" dirty="0"/>
              <a:t>Relative newcomers – area had had few permanent settlements, most lived up the coast</a:t>
            </a:r>
          </a:p>
          <a:p>
            <a:r>
              <a:rPr lang="en-NZ" dirty="0"/>
              <a:t>1830’s kainga round harbour – ahi </a:t>
            </a:r>
            <a:r>
              <a:rPr lang="en-NZ" dirty="0" err="1"/>
              <a:t>kaa</a:t>
            </a:r>
            <a:r>
              <a:rPr lang="en-NZ" dirty="0"/>
              <a:t>, building Te Aro pa and others</a:t>
            </a:r>
          </a:p>
          <a:p>
            <a:r>
              <a:rPr lang="en-NZ" dirty="0"/>
              <a:t>Multi iwi – hapū </a:t>
            </a:r>
          </a:p>
        </p:txBody>
      </p:sp>
      <p:sp>
        <p:nvSpPr>
          <p:cNvPr id="4" name="Slide Number Placeholder 3"/>
          <p:cNvSpPr>
            <a:spLocks noGrp="1"/>
          </p:cNvSpPr>
          <p:nvPr>
            <p:ph type="sldNum" sz="quarter" idx="10"/>
          </p:nvPr>
        </p:nvSpPr>
        <p:spPr/>
        <p:txBody>
          <a:bodyPr/>
          <a:lstStyle/>
          <a:p>
            <a:fld id="{32D92DED-3D55-4356-9D14-003393B956C5}" type="slidenum">
              <a:rPr lang="en-NZ" smtClean="0"/>
              <a:t>1</a:t>
            </a:fld>
            <a:endParaRPr lang="en-NZ" dirty="0"/>
          </a:p>
        </p:txBody>
      </p:sp>
    </p:spTree>
    <p:extLst>
      <p:ext uri="{BB962C8B-B14F-4D97-AF65-F5344CB8AC3E}">
        <p14:creationId xmlns:p14="http://schemas.microsoft.com/office/powerpoint/2010/main" val="311341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2D92DED-3D55-4356-9D14-003393B956C5}" type="slidenum">
              <a:rPr lang="en-NZ" smtClean="0"/>
              <a:t>10</a:t>
            </a:fld>
            <a:endParaRPr lang="en-NZ" dirty="0"/>
          </a:p>
        </p:txBody>
      </p:sp>
    </p:spTree>
    <p:extLst>
      <p:ext uri="{BB962C8B-B14F-4D97-AF65-F5344CB8AC3E}">
        <p14:creationId xmlns:p14="http://schemas.microsoft.com/office/powerpoint/2010/main" val="19830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E775D3-EA24-C841-9D44-8B4045A72B80}" type="slidenum">
              <a:rPr lang="en-NZ" smtClean="0"/>
              <a:t>11</a:t>
            </a:fld>
            <a:endParaRPr lang="en-NZ"/>
          </a:p>
        </p:txBody>
      </p:sp>
    </p:spTree>
    <p:extLst>
      <p:ext uri="{BB962C8B-B14F-4D97-AF65-F5344CB8AC3E}">
        <p14:creationId xmlns:p14="http://schemas.microsoft.com/office/powerpoint/2010/main" val="37888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32D92DED-3D55-4356-9D14-003393B956C5}" type="slidenum">
              <a:rPr lang="en-NZ" smtClean="0"/>
              <a:t>12</a:t>
            </a:fld>
            <a:endParaRPr lang="en-NZ" dirty="0"/>
          </a:p>
        </p:txBody>
      </p:sp>
    </p:spTree>
    <p:extLst>
      <p:ext uri="{BB962C8B-B14F-4D97-AF65-F5344CB8AC3E}">
        <p14:creationId xmlns:p14="http://schemas.microsoft.com/office/powerpoint/2010/main" val="2797950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2D92DED-3D55-4356-9D14-003393B956C5}" type="slidenum">
              <a:rPr lang="en-NZ" smtClean="0"/>
              <a:t>13</a:t>
            </a:fld>
            <a:endParaRPr lang="en-NZ" dirty="0"/>
          </a:p>
        </p:txBody>
      </p:sp>
    </p:spTree>
    <p:extLst>
      <p:ext uri="{BB962C8B-B14F-4D97-AF65-F5344CB8AC3E}">
        <p14:creationId xmlns:p14="http://schemas.microsoft.com/office/powerpoint/2010/main" val="75131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DC0FEEDB-0F2A-4693-858E-4AE87AB0A25B}" type="slidenum">
              <a:rPr lang="en-NZ" smtClean="0"/>
              <a:t>14</a:t>
            </a:fld>
            <a:endParaRPr lang="en-NZ"/>
          </a:p>
        </p:txBody>
      </p:sp>
    </p:spTree>
    <p:extLst>
      <p:ext uri="{BB962C8B-B14F-4D97-AF65-F5344CB8AC3E}">
        <p14:creationId xmlns:p14="http://schemas.microsoft.com/office/powerpoint/2010/main" val="2852867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BCF31-E466-49D0-AD4C-323510A6DDAB}"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8045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NZ" sz="1200" kern="1200" dirty="0">
                <a:solidFill>
                  <a:schemeClr val="tx1"/>
                </a:solidFill>
                <a:latin typeface="+mn-lt"/>
                <a:ea typeface="+mn-ea"/>
                <a:cs typeface="+mn-cs"/>
              </a:rPr>
              <a:t>The Lincoln Land Developments subdivision is a large-scale (~120 ha) residential and commercial development at Lincoln, near Christchurch on the former Lincoln University Dairy Farm Block. The development aims to connect the existing Lincoln Township with Lincoln University and will provide mixed density housing, community, civic, retail and educational space, green/recreational areas, and integrated stormwater management (NTP 2009). </a:t>
            </a:r>
          </a:p>
          <a:p>
            <a:r>
              <a:rPr lang="en-NZ" sz="1200" kern="1200" dirty="0">
                <a:solidFill>
                  <a:schemeClr val="tx1"/>
                </a:solidFill>
                <a:latin typeface="+mn-lt"/>
                <a:ea typeface="+mn-ea"/>
                <a:cs typeface="+mn-cs"/>
              </a:rPr>
              <a:t>“LLD is aiming for an outcome that has the best environmental benefits practicable and wants this development to be a local benchmark for sustainable development and stormwater management in a new residential environment” (</a:t>
            </a:r>
            <a:r>
              <a:rPr lang="en-NZ" sz="1200" kern="1200" dirty="0" err="1">
                <a:solidFill>
                  <a:schemeClr val="tx1"/>
                </a:solidFill>
                <a:latin typeface="+mn-lt"/>
                <a:ea typeface="+mn-ea"/>
                <a:cs typeface="+mn-cs"/>
              </a:rPr>
              <a:t>Golder</a:t>
            </a:r>
            <a:r>
              <a:rPr lang="en-NZ" sz="1200" kern="1200" dirty="0">
                <a:solidFill>
                  <a:schemeClr val="tx1"/>
                </a:solidFill>
                <a:latin typeface="+mn-lt"/>
                <a:ea typeface="+mn-ea"/>
                <a:cs typeface="+mn-cs"/>
              </a:rPr>
              <a:t> 2009 p1).</a:t>
            </a:r>
          </a:p>
          <a:p>
            <a:r>
              <a:rPr lang="en-NZ" sz="1200" kern="1200" dirty="0">
                <a:solidFill>
                  <a:schemeClr val="tx1"/>
                </a:solidFill>
                <a:latin typeface="+mn-lt"/>
                <a:ea typeface="+mn-ea"/>
                <a:cs typeface="+mn-cs"/>
              </a:rPr>
              <a:t>The development is a long term exercise being planned in stages with Stage 1 being available for sale in late 2010 and the final Stage (4) being complete in 2020.  Resource consent for Stage 1 was submitted in March 2009 and includes consent for 92 sections with a minimal allotment of 650 m2, 5 </a:t>
            </a:r>
            <a:r>
              <a:rPr lang="en-NZ" sz="1200" kern="1200" dirty="0" err="1">
                <a:solidFill>
                  <a:schemeClr val="tx1"/>
                </a:solidFill>
                <a:latin typeface="+mn-lt"/>
                <a:ea typeface="+mn-ea"/>
                <a:cs typeface="+mn-cs"/>
              </a:rPr>
              <a:t>roading</a:t>
            </a:r>
            <a:r>
              <a:rPr lang="en-NZ" sz="1200" kern="1200" dirty="0">
                <a:solidFill>
                  <a:schemeClr val="tx1"/>
                </a:solidFill>
                <a:latin typeface="+mn-lt"/>
                <a:ea typeface="+mn-ea"/>
                <a:cs typeface="+mn-cs"/>
              </a:rPr>
              <a:t> allotments, 10 reserve allotments and 1 utility allotment (RMG 2009).  </a:t>
            </a:r>
          </a:p>
          <a:p>
            <a:r>
              <a:rPr lang="en-NZ" sz="1200" kern="1200" dirty="0">
                <a:solidFill>
                  <a:schemeClr val="tx1"/>
                </a:solidFill>
                <a:latin typeface="+mn-lt"/>
                <a:ea typeface="+mn-ea"/>
                <a:cs typeface="+mn-cs"/>
              </a:rPr>
              <a:t>The development features the creation of a significant stormwater system that will re-naturalise the ‘Lincoln Main Drain’ which feeds into spring creek and the </a:t>
            </a:r>
            <a:r>
              <a:rPr lang="en-NZ" sz="1200" kern="1200" dirty="0" err="1">
                <a:solidFill>
                  <a:schemeClr val="tx1"/>
                </a:solidFill>
                <a:latin typeface="+mn-lt"/>
                <a:ea typeface="+mn-ea"/>
                <a:cs typeface="+mn-cs"/>
              </a:rPr>
              <a:t>Ararira</a:t>
            </a:r>
            <a:r>
              <a:rPr lang="en-NZ" sz="1200" kern="1200" dirty="0">
                <a:solidFill>
                  <a:schemeClr val="tx1"/>
                </a:solidFill>
                <a:latin typeface="+mn-lt"/>
                <a:ea typeface="+mn-ea"/>
                <a:cs typeface="+mn-cs"/>
              </a:rPr>
              <a:t>/LII River, a traditionally significant tributary of Te </a:t>
            </a:r>
            <a:r>
              <a:rPr lang="en-NZ" sz="1200" kern="1200" dirty="0" err="1">
                <a:solidFill>
                  <a:schemeClr val="tx1"/>
                </a:solidFill>
                <a:latin typeface="+mn-lt"/>
                <a:ea typeface="+mn-ea"/>
                <a:cs typeface="+mn-cs"/>
              </a:rPr>
              <a:t>Waihora</a:t>
            </a:r>
            <a:r>
              <a:rPr lang="en-NZ" sz="1200" kern="1200" dirty="0">
                <a:solidFill>
                  <a:schemeClr val="tx1"/>
                </a:solidFill>
                <a:latin typeface="+mn-lt"/>
                <a:ea typeface="+mn-ea"/>
                <a:cs typeface="+mn-cs"/>
              </a:rPr>
              <a:t>/Lake Ellesmere, a tribal taonga of Ngāi Tahu.  Other important sites downstream of the development include </a:t>
            </a:r>
            <a:r>
              <a:rPr lang="en-NZ" sz="1200" kern="1200" dirty="0" err="1">
                <a:solidFill>
                  <a:schemeClr val="tx1"/>
                </a:solidFill>
                <a:latin typeface="+mn-lt"/>
                <a:ea typeface="+mn-ea"/>
                <a:cs typeface="+mn-cs"/>
              </a:rPr>
              <a:t>Makonui</a:t>
            </a:r>
            <a:r>
              <a:rPr lang="en-NZ" sz="1200" kern="1200" dirty="0">
                <a:solidFill>
                  <a:schemeClr val="tx1"/>
                </a:solidFill>
                <a:latin typeface="+mn-lt"/>
                <a:ea typeface="+mn-ea"/>
                <a:cs typeface="+mn-cs"/>
              </a:rPr>
              <a:t>/</a:t>
            </a:r>
            <a:r>
              <a:rPr lang="en-NZ" sz="1200" kern="1200" dirty="0" err="1">
                <a:solidFill>
                  <a:schemeClr val="tx1"/>
                </a:solidFill>
                <a:latin typeface="+mn-lt"/>
                <a:ea typeface="+mn-ea"/>
                <a:cs typeface="+mn-cs"/>
              </a:rPr>
              <a:t>Claybar</a:t>
            </a:r>
            <a:r>
              <a:rPr lang="en-NZ" sz="1200" kern="1200" dirty="0">
                <a:solidFill>
                  <a:schemeClr val="tx1"/>
                </a:solidFill>
                <a:latin typeface="+mn-lt"/>
                <a:ea typeface="+mn-ea"/>
                <a:cs typeface="+mn-cs"/>
              </a:rPr>
              <a:t> Lagoon and </a:t>
            </a:r>
            <a:r>
              <a:rPr lang="en-NZ" sz="1200" kern="1200" dirty="0" err="1">
                <a:solidFill>
                  <a:schemeClr val="tx1"/>
                </a:solidFill>
                <a:latin typeface="+mn-lt"/>
                <a:ea typeface="+mn-ea"/>
                <a:cs typeface="+mn-cs"/>
              </a:rPr>
              <a:t>Tarerekautuku</a:t>
            </a:r>
            <a:r>
              <a:rPr lang="en-NZ" sz="1200" kern="1200" dirty="0">
                <a:solidFill>
                  <a:schemeClr val="tx1"/>
                </a:solidFill>
                <a:latin typeface="+mn-lt"/>
                <a:ea typeface="+mn-ea"/>
                <a:cs typeface="+mn-cs"/>
              </a:rPr>
              <a:t>/</a:t>
            </a:r>
            <a:r>
              <a:rPr lang="en-NZ" sz="1200" kern="1200" dirty="0" err="1">
                <a:solidFill>
                  <a:schemeClr val="tx1"/>
                </a:solidFill>
                <a:latin typeface="+mn-lt"/>
                <a:ea typeface="+mn-ea"/>
                <a:cs typeface="+mn-cs"/>
              </a:rPr>
              <a:t>Yarrs</a:t>
            </a:r>
            <a:r>
              <a:rPr lang="en-NZ" sz="1200" kern="1200" dirty="0">
                <a:solidFill>
                  <a:schemeClr val="tx1"/>
                </a:solidFill>
                <a:latin typeface="+mn-lt"/>
                <a:ea typeface="+mn-ea"/>
                <a:cs typeface="+mn-cs"/>
              </a:rPr>
              <a:t> Lagoon, both traditional mahinga kai sites (Taiaroa 1880).  </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16870-C0F9-4EAD-B645-49EC03F5E922}"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44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a:solidFill>
                  <a:schemeClr val="tx1"/>
                </a:solidFill>
                <a:latin typeface="+mn-lt"/>
                <a:ea typeface="+mn-ea"/>
                <a:cs typeface="+mn-cs"/>
              </a:rPr>
              <a:t>Pegasus is a major new town development to the north of Christchurch which plans to be the home for up to 7,000 residents and will house large recreational, entertainment and commercial facilities including “</a:t>
            </a:r>
            <a:r>
              <a:rPr lang="en-NZ" sz="1200" kern="1200" dirty="0">
                <a:solidFill>
                  <a:schemeClr val="tx1"/>
                </a:solidFill>
                <a:latin typeface="+mn-lt"/>
                <a:ea typeface="+mn-ea"/>
                <a:cs typeface="+mn-cs"/>
              </a:rPr>
              <a:t>restaurants and cafes, boutique shopping and larger-scale retail stores, a premier resort hotel, dedicated yacht club, swimming bay, hot pools and aquatic centre, a golf club and community course - all within walking distance of every home”. </a:t>
            </a:r>
          </a:p>
          <a:p>
            <a:r>
              <a:rPr lang="en-NZ" sz="1200" kern="1200" dirty="0">
                <a:solidFill>
                  <a:schemeClr val="tx1"/>
                </a:solidFill>
                <a:latin typeface="+mn-lt"/>
                <a:ea typeface="+mn-ea"/>
                <a:cs typeface="+mn-cs"/>
              </a:rPr>
              <a:t>As its website suggests, the development is “built around a beautifully designed lake and extending to the shores of Pegasus Bay...[and is] set at the heart of a remarkable coastal eco-system. Pegasus has been designed to protect and enhance the conservation and cultural values of its surrounding environment. Pegasus is also established as a vibrant, sustainable community – with opportunities for work, education and leisure developed at the very beginning of the project. Pegasus has been conceived for the traditional Kiwi family – to create the ideal place to live, where you play”.</a:t>
            </a:r>
          </a:p>
          <a:p>
            <a:r>
              <a:rPr lang="en-NZ" sz="1200" kern="1200" dirty="0">
                <a:solidFill>
                  <a:schemeClr val="tx1"/>
                </a:solidFill>
                <a:latin typeface="+mn-lt"/>
                <a:ea typeface="+mn-ea"/>
                <a:cs typeface="+mn-cs"/>
              </a:rPr>
              <a:t>Importantly for manawhenua, the development flanks one of the most significant of all sites to the local people, </a:t>
            </a:r>
            <a:r>
              <a:rPr lang="en-NZ" sz="1200" kern="1200" dirty="0" err="1">
                <a:solidFill>
                  <a:schemeClr val="tx1"/>
                </a:solidFill>
                <a:latin typeface="+mn-lt"/>
                <a:ea typeface="+mn-ea"/>
                <a:cs typeface="+mn-cs"/>
              </a:rPr>
              <a:t>Kaiapoi</a:t>
            </a:r>
            <a:r>
              <a:rPr lang="en-NZ" sz="1200" kern="1200" dirty="0">
                <a:solidFill>
                  <a:schemeClr val="tx1"/>
                </a:solidFill>
                <a:latin typeface="+mn-lt"/>
                <a:ea typeface="+mn-ea"/>
                <a:cs typeface="+mn-cs"/>
              </a:rPr>
              <a:t> Pā as well as the associated </a:t>
            </a:r>
            <a:r>
              <a:rPr lang="en-NZ" sz="1200" kern="1200" dirty="0" err="1">
                <a:solidFill>
                  <a:schemeClr val="tx1"/>
                </a:solidFill>
                <a:latin typeface="+mn-lt"/>
                <a:ea typeface="+mn-ea"/>
                <a:cs typeface="+mn-cs"/>
              </a:rPr>
              <a:t>Taerutu</a:t>
            </a:r>
            <a:r>
              <a:rPr lang="en-NZ" sz="1200" kern="1200" dirty="0">
                <a:solidFill>
                  <a:schemeClr val="tx1"/>
                </a:solidFill>
                <a:latin typeface="+mn-lt"/>
                <a:ea typeface="+mn-ea"/>
                <a:cs typeface="+mn-cs"/>
              </a:rPr>
              <a:t> Lagoon.  The history of the pā is well known and therefore offered a significant challenge in terms of appropriately recognising and providing for wāhi tapu, mahinga kai and other important cultural values.</a:t>
            </a:r>
          </a:p>
          <a:p>
            <a:pPr eaLnBrk="1" hangingPunct="1">
              <a:spcBef>
                <a:spcPct val="0"/>
              </a:spcBef>
            </a:pPr>
            <a:endParaRPr lang="en-NZ" dirty="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403344-D73E-4750-8837-882EC92E2EB7}" type="slidenum">
              <a:rPr kumimoji="0" lang="en-NZ"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NZ"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08309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i-NZ" sz="1200" b="1" kern="1200" dirty="0">
                <a:solidFill>
                  <a:schemeClr val="tx1"/>
                </a:solidFill>
                <a:effectLst/>
                <a:latin typeface="+mn-lt"/>
                <a:ea typeface="+mn-ea"/>
                <a:cs typeface="+mn-cs"/>
              </a:rPr>
              <a:t>Kaupapa Māori informed Policy</a:t>
            </a:r>
            <a:endParaRPr lang="en-NZ"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case studies identified an abundance of useful policy and strategies that have successfully incorporated Māori ethical positions. For example, Whakatōhea have developed a draft Iwi Economic Development Strategy that is based on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r</a:t>
            </a:r>
            <a:r>
              <a:rPr lang="en-NZ" sz="1200" i="1" kern="1200" dirty="0">
                <a:solidFill>
                  <a:schemeClr val="tx1"/>
                </a:solidFill>
                <a:effectLst/>
                <a:latin typeface="+mn-lt"/>
                <a:ea typeface="+mn-ea"/>
                <a:cs typeface="+mn-cs"/>
              </a:rPr>
              <a:t>angatiratanga </a:t>
            </a:r>
            <a:r>
              <a:rPr lang="en-NZ" sz="1200" kern="1200" dirty="0">
                <a:solidFill>
                  <a:schemeClr val="tx1"/>
                </a:solidFill>
                <a:effectLst/>
                <a:latin typeface="+mn-lt"/>
                <a:ea typeface="+mn-ea"/>
                <a:cs typeface="+mn-cs"/>
              </a:rPr>
              <a:t>(acting with dignity and humility, taking ownership, expecting excellence), w</a:t>
            </a:r>
            <a:r>
              <a:rPr lang="en-NZ" sz="1200" i="1" kern="1200" dirty="0">
                <a:solidFill>
                  <a:schemeClr val="tx1"/>
                </a:solidFill>
                <a:effectLst/>
                <a:latin typeface="+mn-lt"/>
                <a:ea typeface="+mn-ea"/>
                <a:cs typeface="+mn-cs"/>
              </a:rPr>
              <a:t>hanaungatanga </a:t>
            </a:r>
            <a:r>
              <a:rPr lang="en-NZ" sz="1200" kern="1200" dirty="0">
                <a:solidFill>
                  <a:schemeClr val="tx1"/>
                </a:solidFill>
                <a:effectLst/>
                <a:latin typeface="+mn-lt"/>
                <a:ea typeface="+mn-ea"/>
                <a:cs typeface="+mn-cs"/>
              </a:rPr>
              <a:t>(relationship building), </a:t>
            </a:r>
            <a:r>
              <a:rPr lang="en-NZ" sz="1200" i="1" kern="1200" dirty="0">
                <a:solidFill>
                  <a:schemeClr val="tx1"/>
                </a:solidFill>
                <a:effectLst/>
                <a:latin typeface="+mn-lt"/>
                <a:ea typeface="+mn-ea"/>
                <a:cs typeface="+mn-cs"/>
              </a:rPr>
              <a:t>matawhānui </a:t>
            </a:r>
            <a:r>
              <a:rPr lang="en-NZ" sz="1200" kern="1200" dirty="0">
                <a:solidFill>
                  <a:schemeClr val="tx1"/>
                </a:solidFill>
                <a:effectLst/>
                <a:latin typeface="+mn-lt"/>
                <a:ea typeface="+mn-ea"/>
                <a:cs typeface="+mn-cs"/>
              </a:rPr>
              <a:t>(broader perspective), m</a:t>
            </a:r>
            <a:r>
              <a:rPr lang="en-NZ" sz="1200" i="1" kern="1200" dirty="0">
                <a:solidFill>
                  <a:schemeClr val="tx1"/>
                </a:solidFill>
                <a:effectLst/>
                <a:latin typeface="+mn-lt"/>
                <a:ea typeface="+mn-ea"/>
                <a:cs typeface="+mn-cs"/>
              </a:rPr>
              <a:t>anaaki ki te tangata </a:t>
            </a:r>
            <a:r>
              <a:rPr lang="en-NZ" sz="1200" kern="1200" dirty="0">
                <a:solidFill>
                  <a:schemeClr val="tx1"/>
                </a:solidFill>
                <a:effectLst/>
                <a:latin typeface="+mn-lt"/>
                <a:ea typeface="+mn-ea"/>
                <a:cs typeface="+mn-cs"/>
              </a:rPr>
              <a:t>(people matter), and </a:t>
            </a:r>
            <a:r>
              <a:rPr lang="en-NZ" sz="1200" i="1" kern="1200" dirty="0">
                <a:solidFill>
                  <a:schemeClr val="tx1"/>
                </a:solidFill>
                <a:effectLst/>
                <a:latin typeface="+mn-lt"/>
                <a:ea typeface="+mn-ea"/>
                <a:cs typeface="+mn-cs"/>
              </a:rPr>
              <a:t>kaitiakitanga </a:t>
            </a:r>
            <a:r>
              <a:rPr lang="en-NZ" sz="1200" kern="1200" dirty="0">
                <a:solidFill>
                  <a:schemeClr val="tx1"/>
                </a:solidFill>
                <a:effectLst/>
                <a:latin typeface="+mn-lt"/>
                <a:ea typeface="+mn-ea"/>
                <a:cs typeface="+mn-cs"/>
              </a:rPr>
              <a:t>(guardianship). In the Ngāti Awa and Ngāti Tūwharetoa cases, excellent strategies have been developed that are underpinned by kaupapa Māori values, including </a:t>
            </a:r>
            <a:r>
              <a:rPr lang="en-NZ" sz="1200" i="1" kern="1200" dirty="0">
                <a:solidFill>
                  <a:schemeClr val="tx1"/>
                </a:solidFill>
                <a:effectLst/>
                <a:latin typeface="+mn-lt"/>
                <a:ea typeface="+mn-ea"/>
                <a:cs typeface="+mn-cs"/>
              </a:rPr>
              <a:t>kaitiakitanga</a:t>
            </a:r>
            <a:r>
              <a:rPr lang="en-NZ" sz="1200" kern="1200" dirty="0">
                <a:solidFill>
                  <a:schemeClr val="tx1"/>
                </a:solidFill>
                <a:effectLst/>
                <a:latin typeface="+mn-lt"/>
                <a:ea typeface="+mn-ea"/>
                <a:cs typeface="+mn-cs"/>
              </a:rPr>
              <a:t>, </a:t>
            </a:r>
            <a:r>
              <a:rPr lang="en-NZ" sz="1200" i="1" kern="1200" dirty="0">
                <a:solidFill>
                  <a:schemeClr val="tx1"/>
                </a:solidFill>
                <a:effectLst/>
                <a:latin typeface="+mn-lt"/>
                <a:ea typeface="+mn-ea"/>
                <a:cs typeface="+mn-cs"/>
              </a:rPr>
              <a:t>manaakitanga</a:t>
            </a:r>
            <a:r>
              <a:rPr lang="en-NZ" sz="1200" kern="1200" dirty="0">
                <a:solidFill>
                  <a:schemeClr val="tx1"/>
                </a:solidFill>
                <a:effectLst/>
                <a:latin typeface="+mn-lt"/>
                <a:ea typeface="+mn-ea"/>
                <a:cs typeface="+mn-cs"/>
              </a:rPr>
              <a:t>, </a:t>
            </a:r>
            <a:r>
              <a:rPr lang="en-NZ" sz="1200" i="1" kern="1200" dirty="0">
                <a:solidFill>
                  <a:schemeClr val="tx1"/>
                </a:solidFill>
                <a:effectLst/>
                <a:latin typeface="+mn-lt"/>
                <a:ea typeface="+mn-ea"/>
                <a:cs typeface="+mn-cs"/>
              </a:rPr>
              <a:t>whakapapa</a:t>
            </a:r>
            <a:r>
              <a:rPr lang="en-NZ" sz="1200" kern="1200" dirty="0">
                <a:solidFill>
                  <a:schemeClr val="tx1"/>
                </a:solidFill>
                <a:effectLst/>
                <a:latin typeface="+mn-lt"/>
                <a:ea typeface="+mn-ea"/>
                <a:cs typeface="+mn-cs"/>
              </a:rPr>
              <a:t> and </a:t>
            </a:r>
            <a:r>
              <a:rPr lang="en-NZ" sz="1200" i="1" kern="1200" dirty="0">
                <a:solidFill>
                  <a:schemeClr val="tx1"/>
                </a:solidFill>
                <a:effectLst/>
                <a:latin typeface="+mn-lt"/>
                <a:ea typeface="+mn-ea"/>
                <a:cs typeface="+mn-cs"/>
              </a:rPr>
              <a:t>iwitanga</a:t>
            </a:r>
            <a:r>
              <a:rPr lang="en-NZ" sz="1200" kern="1200" dirty="0">
                <a:solidFill>
                  <a:schemeClr val="tx1"/>
                </a:solidFill>
                <a:effectLst/>
                <a:latin typeface="+mn-lt"/>
                <a:ea typeface="+mn-ea"/>
                <a:cs typeface="+mn-cs"/>
              </a:rPr>
              <a:t>. In all cases, values alignment is an expectation for the institutions involved in economic decision-making. A significant challenge for all case studies is the ability to effectively implement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Māori-based decision-making. </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50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2D92DED-3D55-4356-9D14-003393B956C5}" type="slidenum">
              <a:rPr lang="en-NZ" smtClean="0"/>
              <a:t>2</a:t>
            </a:fld>
            <a:endParaRPr lang="en-NZ" dirty="0"/>
          </a:p>
        </p:txBody>
      </p:sp>
    </p:spTree>
    <p:extLst>
      <p:ext uri="{BB962C8B-B14F-4D97-AF65-F5344CB8AC3E}">
        <p14:creationId xmlns:p14="http://schemas.microsoft.com/office/powerpoint/2010/main" val="856250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i-NZ" sz="1200" b="1" kern="1200" dirty="0">
                <a:solidFill>
                  <a:schemeClr val="tx1"/>
                </a:solidFill>
                <a:effectLst/>
                <a:latin typeface="+mn-lt"/>
                <a:ea typeface="+mn-ea"/>
                <a:cs typeface="+mn-cs"/>
              </a:rPr>
              <a:t>Connectedness with Whānau</a:t>
            </a:r>
            <a:endParaRPr lang="en-NZ" sz="1200" b="1"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drive for greater engagement between asset holding companies and tribal members is usually borne from situations where tribal members are affected by commercial development. To mitigate the disconnect between asset holdings</a:t>
            </a:r>
            <a:r>
              <a:rPr lang="en-NZ" sz="1200" kern="1200" baseline="0" dirty="0">
                <a:solidFill>
                  <a:schemeClr val="tx1"/>
                </a:solidFill>
                <a:effectLst/>
                <a:latin typeface="+mn-lt"/>
                <a:ea typeface="+mn-ea"/>
                <a:cs typeface="+mn-cs"/>
              </a:rPr>
              <a:t> companies and local tribal people, Ngāi Tahu Holdings have been implementing </a:t>
            </a:r>
            <a:r>
              <a:rPr lang="en-NZ" sz="1200" kern="1200" dirty="0">
                <a:solidFill>
                  <a:schemeClr val="tx1"/>
                </a:solidFill>
                <a:effectLst/>
                <a:latin typeface="+mn-lt"/>
                <a:ea typeface="+mn-ea"/>
                <a:cs typeface="+mn-cs"/>
              </a:rPr>
              <a:t>Local</a:t>
            </a:r>
            <a:r>
              <a:rPr lang="en-NZ" sz="1200" kern="1200" baseline="0" dirty="0">
                <a:solidFill>
                  <a:schemeClr val="tx1"/>
                </a:solidFill>
                <a:effectLst/>
                <a:latin typeface="+mn-lt"/>
                <a:ea typeface="+mn-ea"/>
                <a:cs typeface="+mn-cs"/>
              </a:rPr>
              <a:t> t</a:t>
            </a:r>
            <a:r>
              <a:rPr lang="en-NZ" sz="1200" i="0" kern="1200" dirty="0">
                <a:solidFill>
                  <a:schemeClr val="tx1"/>
                </a:solidFill>
                <a:effectLst/>
                <a:latin typeface="+mn-lt"/>
                <a:ea typeface="+mn-ea"/>
                <a:cs typeface="+mn-cs"/>
              </a:rPr>
              <a:t>ribal </a:t>
            </a:r>
            <a:r>
              <a:rPr lang="en-NZ" sz="1200" kern="1200" dirty="0">
                <a:solidFill>
                  <a:schemeClr val="tx1"/>
                </a:solidFill>
                <a:effectLst/>
                <a:latin typeface="+mn-lt"/>
                <a:ea typeface="+mn-ea"/>
                <a:cs typeface="+mn-cs"/>
              </a:rPr>
              <a:t>advisory groups. These groups are effective when collective asset-managers work directly with </a:t>
            </a:r>
            <a:r>
              <a:rPr lang="en-NZ" sz="1200" i="1" kern="1200" dirty="0">
                <a:solidFill>
                  <a:schemeClr val="tx1"/>
                </a:solidFill>
                <a:effectLst/>
                <a:latin typeface="+mn-lt"/>
                <a:ea typeface="+mn-ea"/>
                <a:cs typeface="+mn-cs"/>
              </a:rPr>
              <a:t>hapū</a:t>
            </a:r>
            <a:r>
              <a:rPr lang="en-NZ" sz="1200" kern="1200" dirty="0">
                <a:solidFill>
                  <a:schemeClr val="tx1"/>
                </a:solidFill>
                <a:effectLst/>
                <a:latin typeface="+mn-lt"/>
                <a:ea typeface="+mn-ea"/>
                <a:cs typeface="+mn-cs"/>
              </a:rPr>
              <a:t> and </a:t>
            </a:r>
            <a:r>
              <a:rPr lang="en-NZ" sz="1200" i="1" kern="1200" dirty="0">
                <a:solidFill>
                  <a:schemeClr val="tx1"/>
                </a:solidFill>
                <a:effectLst/>
                <a:latin typeface="+mn-lt"/>
                <a:ea typeface="+mn-ea"/>
                <a:cs typeface="+mn-cs"/>
              </a:rPr>
              <a:t>whānau</a:t>
            </a:r>
            <a:r>
              <a:rPr lang="en-NZ" sz="1200" kern="1200" dirty="0">
                <a:solidFill>
                  <a:schemeClr val="tx1"/>
                </a:solidFill>
                <a:effectLst/>
                <a:latin typeface="+mn-lt"/>
                <a:ea typeface="+mn-ea"/>
                <a:cs typeface="+mn-cs"/>
              </a:rPr>
              <a:t> through resourcing a mandated group of representatives to provide key guidance from a kaupapa Māori perspective on a commercial development. AGs have largely arisen out of RMA processes and tend to focus on resource consent issues for a property development including: stormwater management, landscape design, street naming, and branding. A significant benefit of AGs is the development of productive working relationships between </a:t>
            </a:r>
            <a:r>
              <a:rPr lang="en-NZ" sz="1200" i="1" kern="1200" dirty="0">
                <a:solidFill>
                  <a:schemeClr val="tx1"/>
                </a:solidFill>
                <a:effectLst/>
                <a:latin typeface="+mn-lt"/>
                <a:ea typeface="+mn-ea"/>
                <a:cs typeface="+mn-cs"/>
              </a:rPr>
              <a:t>mana whenua</a:t>
            </a:r>
            <a:r>
              <a:rPr lang="en-NZ" sz="1200" kern="1200" dirty="0">
                <a:solidFill>
                  <a:schemeClr val="tx1"/>
                </a:solidFill>
                <a:effectLst/>
                <a:latin typeface="+mn-lt"/>
                <a:ea typeface="+mn-ea"/>
                <a:cs typeface="+mn-cs"/>
              </a:rPr>
              <a:t> and collective asset-managers, which can lead to an improvement in more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Māori-matched outcomes. We think that mechanisms such</a:t>
            </a:r>
            <a:r>
              <a:rPr lang="en-NZ" sz="1200" kern="1200" baseline="0" dirty="0">
                <a:solidFill>
                  <a:schemeClr val="tx1"/>
                </a:solidFill>
                <a:effectLst/>
                <a:latin typeface="+mn-lt"/>
                <a:ea typeface="+mn-ea"/>
                <a:cs typeface="+mn-cs"/>
              </a:rPr>
              <a:t> as AGs ought to be employed more by </a:t>
            </a:r>
            <a:r>
              <a:rPr lang="en-NZ" sz="1200" kern="1200" dirty="0">
                <a:solidFill>
                  <a:schemeClr val="tx1"/>
                </a:solidFill>
                <a:effectLst/>
                <a:latin typeface="+mn-lt"/>
                <a:ea typeface="+mn-ea"/>
                <a:cs typeface="+mn-cs"/>
              </a:rPr>
              <a:t>collective asset-managers more</a:t>
            </a:r>
            <a:r>
              <a:rPr lang="en-NZ" sz="1200" kern="1200" baseline="0" dirty="0">
                <a:solidFill>
                  <a:schemeClr val="tx1"/>
                </a:solidFill>
                <a:effectLst/>
                <a:latin typeface="+mn-lt"/>
                <a:ea typeface="+mn-ea"/>
                <a:cs typeface="+mn-cs"/>
              </a:rPr>
              <a:t> often across a range of investment decisions.</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301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i-NZ" sz="1200" b="1" kern="1200" dirty="0">
                <a:solidFill>
                  <a:schemeClr val="tx1"/>
                </a:solidFill>
                <a:effectLst/>
                <a:latin typeface="+mn-lt"/>
                <a:ea typeface="+mn-ea"/>
                <a:cs typeface="+mn-cs"/>
              </a:rPr>
              <a:t>Kaupapa Māori Advocates</a:t>
            </a:r>
            <a:endParaRPr lang="en-NZ" sz="1200" b="1"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efficacy of a Māori value-set in business is predicated on Māori being able to make decisions that directly affect the manner in which their assets are managed. This necessitates active Māori management of Māori collective assets and enterprises. Concomitant with active management is a capacity building effort to produce skilled, and willing candidates to take on managerial and operational roles of collective assets. For the Ngāi Tahu case study, there are currently gaps on the part of some staff with regard to understanding and applying Ngāi Tahu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Māori-based values into investment decisions. Likewise, for Ngāti Awa and Ngāti Tūwharetoa, the devolvement of managerial responsibilities to corporate entities with little understanding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has meant a disconnection between governance groups and the collective asset-managers. </a:t>
            </a:r>
          </a:p>
          <a:p>
            <a:r>
              <a:rPr lang="en-NZ" sz="1200" kern="1200" dirty="0">
                <a:solidFill>
                  <a:schemeClr val="tx1"/>
                </a:solidFill>
                <a:effectLst/>
                <a:latin typeface="+mn-lt"/>
                <a:ea typeface="+mn-ea"/>
                <a:cs typeface="+mn-cs"/>
              </a:rPr>
              <a:t>Whakatōhea have recognised the cultural mismatch and are working towards developing the essential capability for understanding Whakatōhea values in the context of investments.  For example, Current processes for evaluating investment decisions require the CEO of Whakatōhea Māori Trust Board to assess opportunities based on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outcomes. The challenges of effectively incorporating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into collective asset-decisions can be mitigated through capability development programmes like workshops/</a:t>
            </a:r>
            <a:r>
              <a:rPr lang="en-NZ" sz="1200" i="1" kern="1200" dirty="0">
                <a:solidFill>
                  <a:schemeClr val="tx1"/>
                </a:solidFill>
                <a:effectLst/>
                <a:latin typeface="+mn-lt"/>
                <a:ea typeface="+mn-ea"/>
                <a:cs typeface="+mn-cs"/>
              </a:rPr>
              <a:t>wānanga</a:t>
            </a:r>
            <a:r>
              <a:rPr lang="en-NZ" sz="1200" kern="1200" dirty="0">
                <a:solidFill>
                  <a:schemeClr val="tx1"/>
                </a:solidFill>
                <a:effectLst/>
                <a:latin typeface="+mn-lt"/>
                <a:ea typeface="+mn-ea"/>
                <a:cs typeface="+mn-cs"/>
              </a:rPr>
              <a:t> and/or leadership programmes. At the same time, greater utilisation of </a:t>
            </a:r>
            <a:r>
              <a:rPr lang="en-NZ" sz="1200" i="1" kern="1200" dirty="0">
                <a:solidFill>
                  <a:schemeClr val="tx1"/>
                </a:solidFill>
                <a:effectLst/>
                <a:latin typeface="+mn-lt"/>
                <a:ea typeface="+mn-ea"/>
                <a:cs typeface="+mn-cs"/>
              </a:rPr>
              <a:t>local tribal </a:t>
            </a:r>
            <a:r>
              <a:rPr lang="en-NZ" sz="1200" kern="1200" dirty="0">
                <a:solidFill>
                  <a:schemeClr val="tx1"/>
                </a:solidFill>
                <a:effectLst/>
                <a:latin typeface="+mn-lt"/>
                <a:ea typeface="+mn-ea"/>
                <a:cs typeface="+mn-cs"/>
              </a:rPr>
              <a:t>advisory groups for specific investments provide direct engagement with </a:t>
            </a:r>
            <a:r>
              <a:rPr lang="en-NZ" sz="1200" i="1" kern="1200" dirty="0">
                <a:solidFill>
                  <a:schemeClr val="tx1"/>
                </a:solidFill>
                <a:effectLst/>
                <a:latin typeface="+mn-lt"/>
                <a:ea typeface="+mn-ea"/>
                <a:cs typeface="+mn-cs"/>
              </a:rPr>
              <a:t>local tribal members </a:t>
            </a:r>
            <a:r>
              <a:rPr lang="en-NZ" sz="1200" kern="1200" dirty="0">
                <a:solidFill>
                  <a:schemeClr val="tx1"/>
                </a:solidFill>
                <a:effectLst/>
                <a:latin typeface="+mn-lt"/>
                <a:ea typeface="+mn-ea"/>
                <a:cs typeface="+mn-cs"/>
              </a:rPr>
              <a:t>along with more effective integration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There are some caveats with these types of arrangements including: developing and maintaining relationships based on mutual respect, longer timeframes, adequate resourcing and the capability building of all parties involved. </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5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i-NZ" sz="1200" b="1" kern="1200" dirty="0">
                <a:solidFill>
                  <a:schemeClr val="tx1"/>
                </a:solidFill>
                <a:effectLst/>
                <a:latin typeface="+mn-lt"/>
                <a:ea typeface="+mn-ea"/>
                <a:cs typeface="+mn-cs"/>
              </a:rPr>
              <a:t>Kaupapa Māroi based leadership</a:t>
            </a:r>
            <a:endParaRPr lang="en-NZ" sz="1200" b="1"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Most collective asset-entities have been successful at developing strategy and policy informed by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However the diversity of policies and their sheer number may potentially dilute a primary message. As a result there can be a lack of clear unifying strategy across all entities, leading to reactive governance and a lack of accountability to beneficiaries. Furthermore, the legitimacy of these strategies and policies can be challenged by asset-managers leading to a default position of profit motivations driving the direction of asset-holding companies. </a:t>
            </a:r>
          </a:p>
          <a:p>
            <a:r>
              <a:rPr lang="en-NZ" sz="1200" kern="1200" dirty="0">
                <a:solidFill>
                  <a:schemeClr val="tx1"/>
                </a:solidFill>
                <a:effectLst/>
                <a:latin typeface="+mn-lt"/>
                <a:ea typeface="+mn-ea"/>
                <a:cs typeface="+mn-cs"/>
              </a:rPr>
              <a:t>In response to the over-whelming desire to pursue greater profits, some participants in the case studies have responded in a more culturally nuanced way. They believe more visionary leaders who ought to bring strong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skills and experience to decision-making and are able to re-align asset holding companies towards a path more consistent with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aspirations are required. The case studies also identified significant tensions for collective asset-managers in balancing economic and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Māori-based aspirations. Examples were provided where decision-makers of collective assets were forced to face “commercial realities.” In some cases, there was a sense that an investment opportunity that derived significant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 could only be viable if the economic return was positive. Furthermore, there is the startling realisation that some PGSEs outsource expertise to derive short-term profit that adversely impacts on the capability of </a:t>
            </a:r>
            <a:r>
              <a:rPr lang="en-NZ" sz="1200" i="1" kern="1200" dirty="0">
                <a:solidFill>
                  <a:schemeClr val="tx1"/>
                </a:solidFill>
                <a:effectLst/>
                <a:latin typeface="+mn-lt"/>
                <a:ea typeface="+mn-ea"/>
                <a:cs typeface="+mn-cs"/>
              </a:rPr>
              <a:t>whānau</a:t>
            </a:r>
            <a:r>
              <a:rPr lang="en-NZ" sz="1200" kern="1200" dirty="0">
                <a:solidFill>
                  <a:schemeClr val="tx1"/>
                </a:solidFill>
                <a:effectLst/>
                <a:latin typeface="+mn-lt"/>
                <a:ea typeface="+mn-ea"/>
                <a:cs typeface="+mn-cs"/>
              </a:rPr>
              <a:t> to participate in managing collective assets. The handing over of management responsibilities to non-tribal members seems to be a matter of prudence and pragmatism because the current capacity for self-management is absent or nascent. In the first place, the absence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Māori-attuned policy and advocates could lead to adverse outcomes for </a:t>
            </a:r>
            <a:r>
              <a:rPr lang="en-NZ" sz="1200" i="1" kern="1200" dirty="0">
                <a:solidFill>
                  <a:schemeClr val="tx1"/>
                </a:solidFill>
                <a:effectLst/>
                <a:latin typeface="+mn-lt"/>
                <a:ea typeface="+mn-ea"/>
                <a:cs typeface="+mn-cs"/>
              </a:rPr>
              <a:t>whānau</a:t>
            </a:r>
            <a:r>
              <a:rPr lang="en-NZ" sz="1200" kern="1200" dirty="0">
                <a:solidFill>
                  <a:schemeClr val="tx1"/>
                </a:solidFill>
                <a:effectLst/>
                <a:latin typeface="+mn-lt"/>
                <a:ea typeface="+mn-ea"/>
                <a:cs typeface="+mn-cs"/>
              </a:rPr>
              <a:t> of collectively owned assets managed by PGSEs.</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9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sz="1200" i="1" kern="1200" dirty="0">
                <a:solidFill>
                  <a:schemeClr val="tx1"/>
                </a:solidFill>
                <a:effectLst/>
                <a:latin typeface="+mn-lt"/>
                <a:ea typeface="+mn-ea"/>
                <a:cs typeface="+mn-cs"/>
              </a:rPr>
              <a:t>Embedding Kaupapa Māori</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Ad hoc utilisation of </a:t>
            </a:r>
            <a:r>
              <a:rPr lang="en-NZ" sz="1200" i="1" kern="1200" dirty="0">
                <a:solidFill>
                  <a:schemeClr val="tx1"/>
                </a:solidFill>
                <a:effectLst/>
                <a:latin typeface="+mn-lt"/>
                <a:ea typeface="+mn-ea"/>
                <a:cs typeface="+mn-cs"/>
              </a:rPr>
              <a:t>local</a:t>
            </a:r>
            <a:r>
              <a:rPr lang="en-NZ" sz="1200" i="1" kern="1200" baseline="0" dirty="0">
                <a:solidFill>
                  <a:schemeClr val="tx1"/>
                </a:solidFill>
                <a:effectLst/>
                <a:latin typeface="+mn-lt"/>
                <a:ea typeface="+mn-ea"/>
                <a:cs typeface="+mn-cs"/>
              </a:rPr>
              <a:t> tribal </a:t>
            </a:r>
            <a:r>
              <a:rPr lang="en-NZ" sz="1200" kern="1200" dirty="0">
                <a:solidFill>
                  <a:schemeClr val="tx1"/>
                </a:solidFill>
                <a:effectLst/>
                <a:latin typeface="+mn-lt"/>
                <a:ea typeface="+mn-ea"/>
                <a:cs typeface="+mn-cs"/>
              </a:rPr>
              <a:t> advisory groups has proved beneficial in some commercial developments carried out by NTHC, but there is no formal policy or requirement for NTHC to use them. In all case studies assessment of opportunities is generally outsourced to consultants. In the absence of formal processes for aligning collective asset-management with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there is a risk that investment decisions become profit focused while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considerations become marginalised. However, there are significant opportunities for managers of collective assets to benefit from developing formal processes like SOPs attuned to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For example, the formation of AGs for significant investments like property developments provides connectedness to </a:t>
            </a:r>
            <a:r>
              <a:rPr lang="en-NZ" sz="1200" i="1" kern="1200" dirty="0">
                <a:solidFill>
                  <a:schemeClr val="tx1"/>
                </a:solidFill>
                <a:effectLst/>
                <a:latin typeface="+mn-lt"/>
                <a:ea typeface="+mn-ea"/>
                <a:cs typeface="+mn-cs"/>
              </a:rPr>
              <a:t>whānau</a:t>
            </a:r>
            <a:r>
              <a:rPr lang="en-NZ" sz="1200" kern="1200" dirty="0">
                <a:solidFill>
                  <a:schemeClr val="tx1"/>
                </a:solidFill>
                <a:effectLst/>
                <a:latin typeface="+mn-lt"/>
                <a:ea typeface="+mn-ea"/>
                <a:cs typeface="+mn-cs"/>
              </a:rPr>
              <a:t> and substantial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expertise.</a:t>
            </a:r>
          </a:p>
          <a:p>
            <a:r>
              <a:rPr lang="en-NZ" sz="1200" kern="1200" dirty="0">
                <a:solidFill>
                  <a:schemeClr val="tx1"/>
                </a:solidFill>
                <a:effectLst/>
                <a:latin typeface="+mn-lt"/>
                <a:ea typeface="+mn-ea"/>
                <a:cs typeface="+mn-cs"/>
              </a:rPr>
              <a:t>The Whakatōhea case demonstrated that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expertise is prevalent among the governance group and senior management. Furthermore, a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approach to managing collective assets is promoted among the organisational culture along with formal processes for assessing investments. The strategic planning documents outline the core values that need to be understood and role-modelled by the Board, especially by the Chair.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are shared and operationalised in a more direct way through senior management. A sound organisational structure and administrative support empower employees to make progress towards outcomes that are founded on a sound understanding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These types of processes ensure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Māori-attuned policy are successfully implemented. </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100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NZ" sz="1200" i="1" kern="1200" dirty="0">
                <a:solidFill>
                  <a:schemeClr val="tx1"/>
                </a:solidFill>
                <a:effectLst/>
                <a:latin typeface="+mn-lt"/>
                <a:ea typeface="+mn-ea"/>
                <a:cs typeface="+mn-cs"/>
              </a:rPr>
              <a:t>Kaupapa Māori evaluation</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Monitoring and evaluation is one of the most important steps in the process of incorporating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into economic decision-making on collective assets. The case studies identified that due diligence is increasingly outsourced and some senior managers require capability building to understand the relevance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for managing collective assets. Furthermore, there are few tools that can assist decision-makers assess investments based on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Some Ngāi Tahu staff are tasked with monitoring and reporting on commercial investment decisions and the alignment of tribal values and policy. In practice, this process involves focusing primarily on financial measures with limited assessment from a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perspective. The governance group of the Whakatōhea Māori Trust Board acknowledge that they are accountable to </a:t>
            </a:r>
            <a:r>
              <a:rPr lang="en-NZ" sz="1200" i="1" kern="1200" dirty="0">
                <a:solidFill>
                  <a:schemeClr val="tx1"/>
                </a:solidFill>
                <a:effectLst/>
                <a:latin typeface="+mn-lt"/>
                <a:ea typeface="+mn-ea"/>
                <a:cs typeface="+mn-cs"/>
              </a:rPr>
              <a:t>whānau</a:t>
            </a:r>
            <a:r>
              <a:rPr lang="en-NZ" sz="1200" kern="1200" dirty="0">
                <a:solidFill>
                  <a:schemeClr val="tx1"/>
                </a:solidFill>
                <a:effectLst/>
                <a:latin typeface="+mn-lt"/>
                <a:ea typeface="+mn-ea"/>
                <a:cs typeface="+mn-cs"/>
              </a:rPr>
              <a:t> and that their decisions must create value financially and create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Māori-attuned outcomes. The measures used to evaluate the performance of specific investments and the balance of the portfolio as a whole must reflect the values and aspirations of whānau. This project provided the Whakatōhea Maori Trust Board and the Whakatōhea Fisheries Trust with an opportunity to consider in more depth the ways they can assess the potential value of investments and ensure consistency with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values. A </a:t>
            </a:r>
            <a:r>
              <a:rPr lang="en-NZ" sz="1200" i="1" kern="1200" dirty="0">
                <a:solidFill>
                  <a:schemeClr val="tx1"/>
                </a:solidFill>
                <a:effectLst/>
                <a:latin typeface="+mn-lt"/>
                <a:ea typeface="+mn-ea"/>
                <a:cs typeface="+mn-cs"/>
              </a:rPr>
              <a:t>tikanga</a:t>
            </a:r>
            <a:r>
              <a:rPr lang="en-NZ" sz="1200" kern="1200" dirty="0">
                <a:solidFill>
                  <a:schemeClr val="tx1"/>
                </a:solidFill>
                <a:effectLst/>
                <a:latin typeface="+mn-lt"/>
                <a:ea typeface="+mn-ea"/>
                <a:cs typeface="+mn-cs"/>
              </a:rPr>
              <a:t> Māori decision framework was adapted from Awatere (2014) and proposed for the evaluation of investment opportunities for Whakatōhea (Whakatōhea Investment Framework). Unique to this framework is the integration of </a:t>
            </a:r>
            <a:r>
              <a:rPr lang="en-NZ" sz="1200" i="1" kern="1200" dirty="0">
                <a:solidFill>
                  <a:schemeClr val="tx1"/>
                </a:solidFill>
                <a:effectLst/>
                <a:latin typeface="+mn-lt"/>
                <a:ea typeface="+mn-ea"/>
                <a:cs typeface="+mn-cs"/>
              </a:rPr>
              <a:t>kaupapa</a:t>
            </a:r>
            <a:r>
              <a:rPr lang="en-NZ" sz="1200" kern="1200" dirty="0">
                <a:solidFill>
                  <a:schemeClr val="tx1"/>
                </a:solidFill>
                <a:effectLst/>
                <a:latin typeface="+mn-lt"/>
                <a:ea typeface="+mn-ea"/>
                <a:cs typeface="+mn-cs"/>
              </a:rPr>
              <a:t> Māori concepts within a Māori collective asset-management paradigm. Importantly, context-specific evaluation criteria were developed with governance group members and senior managers. </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F1415-832B-43F3-9EEA-6E13D9B31EC5}"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82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E775D3-EA24-C841-9D44-8B4045A72B80}" type="slidenum">
              <a:rPr lang="en-NZ" smtClean="0"/>
              <a:t>3</a:t>
            </a:fld>
            <a:endParaRPr lang="en-NZ" dirty="0"/>
          </a:p>
        </p:txBody>
      </p:sp>
    </p:spTree>
    <p:extLst>
      <p:ext uri="{BB962C8B-B14F-4D97-AF65-F5344CB8AC3E}">
        <p14:creationId xmlns:p14="http://schemas.microsoft.com/office/powerpoint/2010/main" val="218887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2D92DED-3D55-4356-9D14-003393B956C5}" type="slidenum">
              <a:rPr lang="en-NZ" smtClean="0"/>
              <a:t>4</a:t>
            </a:fld>
            <a:endParaRPr lang="en-NZ" dirty="0"/>
          </a:p>
        </p:txBody>
      </p:sp>
    </p:spTree>
    <p:extLst>
      <p:ext uri="{BB962C8B-B14F-4D97-AF65-F5344CB8AC3E}">
        <p14:creationId xmlns:p14="http://schemas.microsoft.com/office/powerpoint/2010/main" val="411641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b="0" baseline="0" dirty="0"/>
              <a:t>Social and </a:t>
            </a:r>
            <a:r>
              <a:rPr lang="en-NZ" baseline="0" dirty="0"/>
              <a:t>economic and social hub (still is but in different way) – where trading took place, meeting place, food sources</a:t>
            </a:r>
            <a:endParaRPr lang="en-NZ" dirty="0"/>
          </a:p>
          <a:p>
            <a:r>
              <a:rPr lang="en-NZ" dirty="0"/>
              <a:t> </a:t>
            </a:r>
            <a:endParaRPr lang="en-US" dirty="0"/>
          </a:p>
          <a:p>
            <a:r>
              <a:rPr lang="en-NZ" dirty="0"/>
              <a:t>Slide shows cities being built around and on top of our settlements</a:t>
            </a:r>
            <a:endParaRPr lang="en-US" dirty="0"/>
          </a:p>
          <a:p>
            <a:r>
              <a:rPr lang="en-NZ" dirty="0"/>
              <a:t>Loss of fishing, cultivations, trade base – economic </a:t>
            </a:r>
            <a:endParaRPr lang="en-US" dirty="0"/>
          </a:p>
          <a:p>
            <a:r>
              <a:rPr lang="en-NZ" dirty="0"/>
              <a:t>Land deprivation to 5% of land area – probably less in urban areas</a:t>
            </a:r>
            <a:endParaRPr lang="en-US" dirty="0"/>
          </a:p>
          <a:p>
            <a:pPr eaLnBrk="1" hangingPunct="1">
              <a:spcBef>
                <a:spcPct val="0"/>
              </a:spcBef>
            </a:pPr>
            <a:endParaRPr lang="en-NZ" dirty="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30A175-1A97-4E14-9708-CD8F42E02824}" type="slidenum">
              <a:rPr lang="en-NZ"/>
              <a:pPr fontAlgn="base">
                <a:spcBef>
                  <a:spcPct val="0"/>
                </a:spcBef>
                <a:spcAft>
                  <a:spcPct val="0"/>
                </a:spcAft>
                <a:defRPr/>
              </a:pPr>
              <a:t>5</a:t>
            </a:fld>
            <a:endParaRPr lang="en-N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92DED-3D55-4356-9D14-003393B956C5}" type="slidenum">
              <a:rPr lang="en-NZ" smtClean="0"/>
              <a:t>6</a:t>
            </a:fld>
            <a:endParaRPr lang="en-NZ" dirty="0"/>
          </a:p>
        </p:txBody>
      </p:sp>
    </p:spTree>
    <p:extLst>
      <p:ext uri="{BB962C8B-B14F-4D97-AF65-F5344CB8AC3E}">
        <p14:creationId xmlns:p14="http://schemas.microsoft.com/office/powerpoint/2010/main" val="43511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2E775D3-EA24-C841-9D44-8B4045A72B80}" type="slidenum">
              <a:rPr lang="en-NZ" smtClean="0"/>
              <a:t>7</a:t>
            </a:fld>
            <a:endParaRPr lang="en-NZ"/>
          </a:p>
        </p:txBody>
      </p:sp>
    </p:spTree>
    <p:extLst>
      <p:ext uri="{BB962C8B-B14F-4D97-AF65-F5344CB8AC3E}">
        <p14:creationId xmlns:p14="http://schemas.microsoft.com/office/powerpoint/2010/main" val="132900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November 2005 when the remains of Te Aro Pā, occupied between the 1820s and 1880s, were uncovered. </a:t>
            </a:r>
            <a:endParaRPr lang="en-NZ" dirty="0"/>
          </a:p>
          <a:p>
            <a:r>
              <a:rPr lang="en-US" dirty="0"/>
              <a:t> </a:t>
            </a:r>
            <a:endParaRPr lang="en-NZ" dirty="0"/>
          </a:p>
          <a:p>
            <a:r>
              <a:rPr lang="en-US" dirty="0"/>
              <a:t> </a:t>
            </a:r>
            <a:r>
              <a:rPr lang="en-NZ" dirty="0"/>
              <a:t>Built by Ngāti Mutunga c1839</a:t>
            </a:r>
          </a:p>
          <a:p>
            <a:r>
              <a:rPr lang="en-NZ" dirty="0"/>
              <a:t>Then settled by Taranaki, Ngāti Ruanui, Te Atiawa – 300+ inhabitants in 1840</a:t>
            </a:r>
          </a:p>
          <a:p>
            <a:r>
              <a:rPr lang="en-NZ" dirty="0"/>
              <a:t>Pā also included mahinga kai, gardens, Waitangi swampland, forests</a:t>
            </a:r>
          </a:p>
          <a:p>
            <a:r>
              <a:rPr lang="en-NZ" dirty="0"/>
              <a:t>Centre of trading in flax, wood, food</a:t>
            </a:r>
          </a:p>
          <a:p>
            <a:endParaRPr lang="en-NZ" dirty="0"/>
          </a:p>
          <a:p>
            <a:r>
              <a:rPr lang="en-US" dirty="0"/>
              <a:t>The New Zealand Historic Places Trust, developer Washington Ltd, the City Council and the Wellington Tenths Trust – which administers Māori land around the city – then considered options for preserving the structures.</a:t>
            </a:r>
            <a:endParaRPr lang="en-NZ" dirty="0"/>
          </a:p>
          <a:p>
            <a:endParaRPr lang="en-NZ" dirty="0"/>
          </a:p>
        </p:txBody>
      </p:sp>
      <p:sp>
        <p:nvSpPr>
          <p:cNvPr id="4" name="Slide Number Placeholder 3"/>
          <p:cNvSpPr>
            <a:spLocks noGrp="1"/>
          </p:cNvSpPr>
          <p:nvPr>
            <p:ph type="sldNum" sz="quarter" idx="10"/>
          </p:nvPr>
        </p:nvSpPr>
        <p:spPr/>
        <p:txBody>
          <a:bodyPr/>
          <a:lstStyle/>
          <a:p>
            <a:fld id="{62E775D3-EA24-C841-9D44-8B4045A72B80}" type="slidenum">
              <a:rPr lang="en-NZ" smtClean="0"/>
              <a:t>8</a:t>
            </a:fld>
            <a:endParaRPr lang="en-NZ"/>
          </a:p>
        </p:txBody>
      </p:sp>
    </p:spTree>
    <p:extLst>
      <p:ext uri="{BB962C8B-B14F-4D97-AF65-F5344CB8AC3E}">
        <p14:creationId xmlns:p14="http://schemas.microsoft.com/office/powerpoint/2010/main" val="116503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C0FEEDB-0F2A-4693-858E-4AE87AB0A25B}" type="slidenum">
              <a:rPr lang="en-NZ" smtClean="0"/>
              <a:t>9</a:t>
            </a:fld>
            <a:endParaRPr lang="en-NZ"/>
          </a:p>
        </p:txBody>
      </p:sp>
    </p:spTree>
    <p:extLst>
      <p:ext uri="{BB962C8B-B14F-4D97-AF65-F5344CB8AC3E}">
        <p14:creationId xmlns:p14="http://schemas.microsoft.com/office/powerpoint/2010/main" val="169468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September 27,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Wednesday, September 27,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September 27,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FCD88CA-E4B4-4454-9F1A-2C0E6CAE478B}" type="datetime1">
              <a:rPr lang="en-NZ" altLang="en-US"/>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971BB7-76A2-449D-BA93-2A86917322E6}" type="slidenum">
              <a:rPr lang="en-NZ" altLang="en-US"/>
              <a:pPr/>
              <a:t>‹#›</a:t>
            </a:fld>
            <a:endParaRPr lang="en-NZ" altLang="en-US"/>
          </a:p>
        </p:txBody>
      </p:sp>
    </p:spTree>
    <p:extLst>
      <p:ext uri="{BB962C8B-B14F-4D97-AF65-F5344CB8AC3E}">
        <p14:creationId xmlns:p14="http://schemas.microsoft.com/office/powerpoint/2010/main" val="2137001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80AAF5E-FF24-4859-883F-2217F88560F5}" type="datetime1">
              <a:rPr lang="en-NZ" altLang="en-US"/>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16DC947-3DFC-423B-B21A-E43A9CEC9A60}" type="slidenum">
              <a:rPr lang="en-NZ" altLang="en-US"/>
              <a:pPr/>
              <a:t>‹#›</a:t>
            </a:fld>
            <a:endParaRPr lang="en-NZ" altLang="en-US"/>
          </a:p>
        </p:txBody>
      </p:sp>
    </p:spTree>
    <p:extLst>
      <p:ext uri="{BB962C8B-B14F-4D97-AF65-F5344CB8AC3E}">
        <p14:creationId xmlns:p14="http://schemas.microsoft.com/office/powerpoint/2010/main" val="72994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F2E6B054-045D-4111-A32B-ECFE8B8EBD68}" type="datetime1">
              <a:rPr lang="en-NZ" altLang="en-US"/>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13A9AF6-7E02-4D27-948F-DF3499246F2B}" type="slidenum">
              <a:rPr lang="en-NZ" altLang="en-US"/>
              <a:pPr/>
              <a:t>‹#›</a:t>
            </a:fld>
            <a:endParaRPr lang="en-NZ" altLang="en-US"/>
          </a:p>
        </p:txBody>
      </p:sp>
    </p:spTree>
    <p:extLst>
      <p:ext uri="{BB962C8B-B14F-4D97-AF65-F5344CB8AC3E}">
        <p14:creationId xmlns:p14="http://schemas.microsoft.com/office/powerpoint/2010/main" val="197297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369DC45-882A-49A2-B7AA-AA81AC67DCC8}" type="datetime1">
              <a:rPr lang="en-NZ" altLang="en-US"/>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A1ECA52-527C-4366-B82C-7863BA57DE9B}" type="slidenum">
              <a:rPr lang="en-NZ" altLang="en-US"/>
              <a:pPr/>
              <a:t>‹#›</a:t>
            </a:fld>
            <a:endParaRPr lang="en-NZ" altLang="en-US"/>
          </a:p>
        </p:txBody>
      </p:sp>
    </p:spTree>
    <p:extLst>
      <p:ext uri="{BB962C8B-B14F-4D97-AF65-F5344CB8AC3E}">
        <p14:creationId xmlns:p14="http://schemas.microsoft.com/office/powerpoint/2010/main" val="3521658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FF3733C-6001-43A2-A0AA-E58B7680290C}" type="datetime1">
              <a:rPr lang="en-NZ" altLang="en-US"/>
              <a:pPr/>
              <a:t>27/09/2017</a:t>
            </a:fld>
            <a:endParaRPr lang="en-NZ"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3157D1A-B684-46EF-9C0B-B2CAADE4523B}" type="slidenum">
              <a:rPr lang="en-NZ" altLang="en-US"/>
              <a:pPr/>
              <a:t>‹#›</a:t>
            </a:fld>
            <a:endParaRPr lang="en-NZ" altLang="en-US"/>
          </a:p>
        </p:txBody>
      </p:sp>
    </p:spTree>
    <p:extLst>
      <p:ext uri="{BB962C8B-B14F-4D97-AF65-F5344CB8AC3E}">
        <p14:creationId xmlns:p14="http://schemas.microsoft.com/office/powerpoint/2010/main" val="297705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BFD1B25-348A-4F74-AF31-80C362338975}" type="datetime1">
              <a:rPr lang="en-NZ" altLang="en-US"/>
              <a:pPr/>
              <a:t>27/09/2017</a:t>
            </a:fld>
            <a:endParaRPr lang="en-NZ"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A0BCE8F-3709-4542-B727-BEBF14D2012F}" type="slidenum">
              <a:rPr lang="en-NZ" altLang="en-US"/>
              <a:pPr/>
              <a:t>‹#›</a:t>
            </a:fld>
            <a:endParaRPr lang="en-NZ" altLang="en-US"/>
          </a:p>
        </p:txBody>
      </p:sp>
    </p:spTree>
    <p:extLst>
      <p:ext uri="{BB962C8B-B14F-4D97-AF65-F5344CB8AC3E}">
        <p14:creationId xmlns:p14="http://schemas.microsoft.com/office/powerpoint/2010/main" val="1223888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9300388-F471-422D-A1C1-1D1D91868178}" type="datetime1">
              <a:rPr lang="en-NZ" altLang="en-US"/>
              <a:pPr/>
              <a:t>27/09/2017</a:t>
            </a:fld>
            <a:endParaRPr lang="en-NZ"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59FE0C2-5663-47AD-B68F-85666F9D8400}" type="slidenum">
              <a:rPr lang="en-NZ" altLang="en-US"/>
              <a:pPr/>
              <a:t>‹#›</a:t>
            </a:fld>
            <a:endParaRPr lang="en-NZ" altLang="en-US"/>
          </a:p>
        </p:txBody>
      </p:sp>
    </p:spTree>
    <p:extLst>
      <p:ext uri="{BB962C8B-B14F-4D97-AF65-F5344CB8AC3E}">
        <p14:creationId xmlns:p14="http://schemas.microsoft.com/office/powerpoint/2010/main" val="615418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5B8500E3-C540-4729-9CD0-6737CF7FDF1C}" type="datetime1">
              <a:rPr lang="en-NZ" altLang="en-US"/>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7FE14EF-2EE9-4736-B8ED-FD2E7E33BFC7}" type="slidenum">
              <a:rPr lang="en-NZ" altLang="en-US"/>
              <a:pPr/>
              <a:t>‹#›</a:t>
            </a:fld>
            <a:endParaRPr lang="en-NZ" altLang="en-US"/>
          </a:p>
        </p:txBody>
      </p:sp>
    </p:spTree>
    <p:extLst>
      <p:ext uri="{BB962C8B-B14F-4D97-AF65-F5344CB8AC3E}">
        <p14:creationId xmlns:p14="http://schemas.microsoft.com/office/powerpoint/2010/main" val="373186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Wednesday, September 27,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6CE7389C-DCF0-4510-A2B5-0C34AFD618B8}" type="datetime1">
              <a:rPr lang="en-NZ" altLang="en-US"/>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368F4EE-4C7A-4B4F-9548-DED08BD8864D}" type="slidenum">
              <a:rPr lang="en-NZ" altLang="en-US"/>
              <a:pPr/>
              <a:t>‹#›</a:t>
            </a:fld>
            <a:endParaRPr lang="en-NZ" altLang="en-US"/>
          </a:p>
        </p:txBody>
      </p:sp>
    </p:spTree>
    <p:extLst>
      <p:ext uri="{BB962C8B-B14F-4D97-AF65-F5344CB8AC3E}">
        <p14:creationId xmlns:p14="http://schemas.microsoft.com/office/powerpoint/2010/main" val="1831393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CD83302-0A4F-4B76-9C8B-41DAB02602CC}" type="datetime1">
              <a:rPr lang="en-NZ" altLang="en-US"/>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4EB3D5A-7835-474F-9A2C-5CC3A83B1D70}" type="slidenum">
              <a:rPr lang="en-NZ" altLang="en-US"/>
              <a:pPr/>
              <a:t>‹#›</a:t>
            </a:fld>
            <a:endParaRPr lang="en-NZ" altLang="en-US"/>
          </a:p>
        </p:txBody>
      </p:sp>
    </p:spTree>
    <p:extLst>
      <p:ext uri="{BB962C8B-B14F-4D97-AF65-F5344CB8AC3E}">
        <p14:creationId xmlns:p14="http://schemas.microsoft.com/office/powerpoint/2010/main" val="2543539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4DEE60-09AB-4B23-8889-BE2BDECD5E8A}" type="datetime1">
              <a:rPr lang="en-NZ" altLang="en-US"/>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DD4060-F01B-4FED-9408-BF48524C618B}" type="slidenum">
              <a:rPr lang="en-NZ" altLang="en-US"/>
              <a:pPr/>
              <a:t>‹#›</a:t>
            </a:fld>
            <a:endParaRPr lang="en-NZ" altLang="en-US"/>
          </a:p>
        </p:txBody>
      </p:sp>
    </p:spTree>
    <p:extLst>
      <p:ext uri="{BB962C8B-B14F-4D97-AF65-F5344CB8AC3E}">
        <p14:creationId xmlns:p14="http://schemas.microsoft.com/office/powerpoint/2010/main" val="44072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X:\Lincoln\Graphics\1 LOGOS\Landcare Research 2015\LCR_ rgb_150dpi.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7925" y="5012267"/>
            <a:ext cx="42481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60649"/>
            <a:ext cx="7772400" cy="1470025"/>
          </a:xfrm>
        </p:spPr>
        <p:txBody>
          <a:bodyPr/>
          <a:lstStyle/>
          <a:p>
            <a:r>
              <a:rPr lang="en-US"/>
              <a:t>Click to edit Master title style</a:t>
            </a:r>
            <a:endParaRPr lang="en-NZ" dirty="0"/>
          </a:p>
        </p:txBody>
      </p:sp>
      <p:sp>
        <p:nvSpPr>
          <p:cNvPr id="3" name="Subtitle 2"/>
          <p:cNvSpPr>
            <a:spLocks noGrp="1"/>
          </p:cNvSpPr>
          <p:nvPr>
            <p:ph type="subTitle" idx="1"/>
          </p:nvPr>
        </p:nvSpPr>
        <p:spPr>
          <a:xfrm>
            <a:off x="1371600" y="2016423"/>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5" name="Date Placeholder 3"/>
          <p:cNvSpPr>
            <a:spLocks noGrp="1"/>
          </p:cNvSpPr>
          <p:nvPr>
            <p:ph type="dt" sz="half" idx="10"/>
          </p:nvPr>
        </p:nvSpPr>
        <p:spPr/>
        <p:txBody>
          <a:bodyPr/>
          <a:lstStyle>
            <a:lvl1pPr>
              <a:defRPr smtClean="0"/>
            </a:lvl1pPr>
          </a:lstStyle>
          <a:p>
            <a:pPr>
              <a:defRPr/>
            </a:pPr>
            <a:fld id="{57759E75-9100-4CC5-B7CC-18C815EAF875}" type="datetimeFigureOut">
              <a:rPr lang="en-NZ" altLang="en-US"/>
              <a:pPr>
                <a:defRPr/>
              </a:pPr>
              <a:t>27/09/2017</a:t>
            </a:fld>
            <a:endParaRPr lang="en-NZ" altLang="en-US"/>
          </a:p>
        </p:txBody>
      </p:sp>
      <p:sp>
        <p:nvSpPr>
          <p:cNvPr id="6" name="Footer Placeholder 4"/>
          <p:cNvSpPr>
            <a:spLocks noGrp="1"/>
          </p:cNvSpPr>
          <p:nvPr>
            <p:ph type="ftr" sz="quarter" idx="11"/>
          </p:nvPr>
        </p:nvSpPr>
        <p:spPr/>
        <p:txBody>
          <a:bodyPr/>
          <a:lstStyle>
            <a:lvl1pPr>
              <a:defRPr smtClean="0"/>
            </a:lvl1pPr>
          </a:lstStyle>
          <a:p>
            <a:pPr>
              <a:defRPr/>
            </a:pPr>
            <a:endParaRPr lang="en-NZ" altLang="en-US"/>
          </a:p>
        </p:txBody>
      </p:sp>
      <p:sp>
        <p:nvSpPr>
          <p:cNvPr id="7" name="Slide Number Placeholder 5"/>
          <p:cNvSpPr>
            <a:spLocks noGrp="1"/>
          </p:cNvSpPr>
          <p:nvPr>
            <p:ph type="sldNum" sz="quarter" idx="12"/>
          </p:nvPr>
        </p:nvSpPr>
        <p:spPr/>
        <p:txBody>
          <a:bodyPr/>
          <a:lstStyle>
            <a:lvl1pPr>
              <a:defRPr smtClean="0"/>
            </a:lvl1pPr>
          </a:lstStyle>
          <a:p>
            <a:pPr>
              <a:defRPr/>
            </a:pPr>
            <a:fld id="{14BE71E3-0578-495E-B35B-E6B846DD4DF4}" type="slidenum">
              <a:rPr lang="en-NZ" altLang="en-US"/>
              <a:pPr>
                <a:defRPr/>
              </a:pPr>
              <a:t>‹#›</a:t>
            </a:fld>
            <a:endParaRPr lang="en-NZ" altLang="en-US"/>
          </a:p>
        </p:txBody>
      </p:sp>
    </p:spTree>
    <p:extLst>
      <p:ext uri="{BB962C8B-B14F-4D97-AF65-F5344CB8AC3E}">
        <p14:creationId xmlns:p14="http://schemas.microsoft.com/office/powerpoint/2010/main" val="1346298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endParaRPr lang="en-NZ"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A52E2570-62AD-4DAA-97ED-0642ACD960A9}" type="datetimeFigureOut">
              <a:rPr lang="en-NZ" altLang="en-US"/>
              <a:pPr>
                <a:defRPr/>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NZ" altLang="en-US"/>
          </a:p>
        </p:txBody>
      </p:sp>
      <p:sp>
        <p:nvSpPr>
          <p:cNvPr id="6" name="Slide Number Placeholder 5"/>
          <p:cNvSpPr>
            <a:spLocks noGrp="1"/>
          </p:cNvSpPr>
          <p:nvPr>
            <p:ph type="sldNum" sz="quarter" idx="12"/>
          </p:nvPr>
        </p:nvSpPr>
        <p:spPr/>
        <p:txBody>
          <a:bodyPr/>
          <a:lstStyle>
            <a:lvl1pPr>
              <a:defRPr/>
            </a:lvl1pPr>
          </a:lstStyle>
          <a:p>
            <a:pPr>
              <a:defRPr/>
            </a:pPr>
            <a:fld id="{560E369E-3CB3-44E0-98F7-13C1DC784031}" type="slidenum">
              <a:rPr lang="en-NZ" altLang="en-US"/>
              <a:pPr>
                <a:defRPr/>
              </a:pPr>
              <a:t>‹#›</a:t>
            </a:fld>
            <a:endParaRPr lang="en-NZ" altLang="en-US"/>
          </a:p>
        </p:txBody>
      </p:sp>
    </p:spTree>
    <p:extLst>
      <p:ext uri="{BB962C8B-B14F-4D97-AF65-F5344CB8AC3E}">
        <p14:creationId xmlns:p14="http://schemas.microsoft.com/office/powerpoint/2010/main" val="4063283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NZ" altLang="en-US" dirty="0"/>
          </a:p>
        </p:txBody>
      </p:sp>
      <p:sp>
        <p:nvSpPr>
          <p:cNvPr id="5" name="Footer Placeholder 4"/>
          <p:cNvSpPr>
            <a:spLocks noGrp="1"/>
          </p:cNvSpPr>
          <p:nvPr>
            <p:ph type="ftr" sz="quarter" idx="11"/>
          </p:nvPr>
        </p:nvSpPr>
        <p:spPr/>
        <p:txBody>
          <a:bodyPr/>
          <a:lstStyle>
            <a:lvl1pPr>
              <a:defRPr/>
            </a:lvl1pPr>
          </a:lstStyle>
          <a:p>
            <a:pPr>
              <a:defRPr/>
            </a:pPr>
            <a:endParaRPr lang="en-NZ" altLang="en-US" dirty="0"/>
          </a:p>
        </p:txBody>
      </p:sp>
      <p:sp>
        <p:nvSpPr>
          <p:cNvPr id="6" name="Slide Number Placeholder 5"/>
          <p:cNvSpPr>
            <a:spLocks noGrp="1"/>
          </p:cNvSpPr>
          <p:nvPr>
            <p:ph type="sldNum" sz="quarter" idx="12"/>
          </p:nvPr>
        </p:nvSpPr>
        <p:spPr/>
        <p:txBody>
          <a:bodyPr/>
          <a:lstStyle>
            <a:lvl1pPr>
              <a:defRPr/>
            </a:lvl1pPr>
          </a:lstStyle>
          <a:p>
            <a:pPr>
              <a:defRPr/>
            </a:pPr>
            <a:fld id="{74CEB3B0-1947-4D2B-9782-2C64BC422EBF}" type="slidenum">
              <a:rPr lang="en-NZ" altLang="en-US"/>
              <a:pPr>
                <a:defRPr/>
              </a:pPr>
              <a:t>‹#›</a:t>
            </a:fld>
            <a:endParaRPr lang="en-NZ" altLang="en-US"/>
          </a:p>
        </p:txBody>
      </p:sp>
    </p:spTree>
    <p:extLst>
      <p:ext uri="{BB962C8B-B14F-4D97-AF65-F5344CB8AC3E}">
        <p14:creationId xmlns:p14="http://schemas.microsoft.com/office/powerpoint/2010/main" val="41727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p:cNvSpPr>
            <a:spLocks noGrp="1"/>
          </p:cNvSpPr>
          <p:nvPr>
            <p:ph type="dt" sz="half" idx="10"/>
          </p:nvPr>
        </p:nvSpPr>
        <p:spPr/>
        <p:txBody>
          <a:bodyPr/>
          <a:lstStyle>
            <a:lvl1pPr>
              <a:defRPr/>
            </a:lvl1pPr>
          </a:lstStyle>
          <a:p>
            <a:pPr>
              <a:defRPr/>
            </a:pPr>
            <a:fld id="{90E25E07-9203-4515-9C82-B6364AFE6225}" type="datetimeFigureOut">
              <a:rPr lang="en-NZ" altLang="en-US"/>
              <a:pPr>
                <a:defRPr/>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NZ" altLang="en-US"/>
          </a:p>
        </p:txBody>
      </p:sp>
      <p:sp>
        <p:nvSpPr>
          <p:cNvPr id="7" name="Slide Number Placeholder 5"/>
          <p:cNvSpPr>
            <a:spLocks noGrp="1"/>
          </p:cNvSpPr>
          <p:nvPr>
            <p:ph type="sldNum" sz="quarter" idx="12"/>
          </p:nvPr>
        </p:nvSpPr>
        <p:spPr/>
        <p:txBody>
          <a:bodyPr/>
          <a:lstStyle>
            <a:lvl1pPr>
              <a:defRPr/>
            </a:lvl1pPr>
          </a:lstStyle>
          <a:p>
            <a:pPr>
              <a:defRPr/>
            </a:pPr>
            <a:fld id="{4500CD7D-542F-4E46-B660-7ADA0FBB1ADA}" type="slidenum">
              <a:rPr lang="en-NZ" altLang="en-US"/>
              <a:pPr>
                <a:defRPr/>
              </a:pPr>
              <a:t>‹#›</a:t>
            </a:fld>
            <a:endParaRPr lang="en-NZ" altLang="en-US"/>
          </a:p>
        </p:txBody>
      </p:sp>
    </p:spTree>
    <p:extLst>
      <p:ext uri="{BB962C8B-B14F-4D97-AF65-F5344CB8AC3E}">
        <p14:creationId xmlns:p14="http://schemas.microsoft.com/office/powerpoint/2010/main" val="3599128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p:txBody>
          <a:bodyPr/>
          <a:lstStyle>
            <a:lvl1pPr>
              <a:defRPr/>
            </a:lvl1pPr>
          </a:lstStyle>
          <a:p>
            <a:pPr>
              <a:defRPr/>
            </a:pPr>
            <a:fld id="{E8A49A29-6660-4DB8-8E1F-B1F67B2B1397}" type="datetimeFigureOut">
              <a:rPr lang="en-NZ" altLang="en-US"/>
              <a:pPr>
                <a:defRPr/>
              </a:pPr>
              <a:t>27/09/2017</a:t>
            </a:fld>
            <a:endParaRPr lang="en-NZ" altLang="en-US"/>
          </a:p>
        </p:txBody>
      </p:sp>
      <p:sp>
        <p:nvSpPr>
          <p:cNvPr id="8" name="Footer Placeholder 4"/>
          <p:cNvSpPr>
            <a:spLocks noGrp="1"/>
          </p:cNvSpPr>
          <p:nvPr>
            <p:ph type="ftr" sz="quarter" idx="11"/>
          </p:nvPr>
        </p:nvSpPr>
        <p:spPr/>
        <p:txBody>
          <a:bodyPr/>
          <a:lstStyle>
            <a:lvl1pPr>
              <a:defRPr/>
            </a:lvl1pPr>
          </a:lstStyle>
          <a:p>
            <a:pPr>
              <a:defRPr/>
            </a:pPr>
            <a:endParaRPr lang="en-NZ" altLang="en-US"/>
          </a:p>
        </p:txBody>
      </p:sp>
      <p:sp>
        <p:nvSpPr>
          <p:cNvPr id="9" name="Slide Number Placeholder 5"/>
          <p:cNvSpPr>
            <a:spLocks noGrp="1"/>
          </p:cNvSpPr>
          <p:nvPr>
            <p:ph type="sldNum" sz="quarter" idx="12"/>
          </p:nvPr>
        </p:nvSpPr>
        <p:spPr/>
        <p:txBody>
          <a:bodyPr/>
          <a:lstStyle>
            <a:lvl1pPr>
              <a:defRPr/>
            </a:lvl1pPr>
          </a:lstStyle>
          <a:p>
            <a:pPr>
              <a:defRPr/>
            </a:pPr>
            <a:fld id="{ACFF5189-C1BD-49CB-AFD2-5F925EBAD295}" type="slidenum">
              <a:rPr lang="en-NZ" altLang="en-US"/>
              <a:pPr>
                <a:defRPr/>
              </a:pPr>
              <a:t>‹#›</a:t>
            </a:fld>
            <a:endParaRPr lang="en-NZ" altLang="en-US"/>
          </a:p>
        </p:txBody>
      </p:sp>
    </p:spTree>
    <p:extLst>
      <p:ext uri="{BB962C8B-B14F-4D97-AF65-F5344CB8AC3E}">
        <p14:creationId xmlns:p14="http://schemas.microsoft.com/office/powerpoint/2010/main" val="2327430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F3C1E2AD-B531-44C1-AD00-D264ECECE78A}" type="datetimeFigureOut">
              <a:rPr lang="en-NZ" altLang="en-US"/>
              <a:pPr>
                <a:defRPr/>
              </a:pPr>
              <a:t>27/09/2017</a:t>
            </a:fld>
            <a:endParaRPr lang="en-NZ" altLang="en-US"/>
          </a:p>
        </p:txBody>
      </p:sp>
      <p:sp>
        <p:nvSpPr>
          <p:cNvPr id="4" name="Footer Placeholder 4"/>
          <p:cNvSpPr>
            <a:spLocks noGrp="1"/>
          </p:cNvSpPr>
          <p:nvPr>
            <p:ph type="ftr" sz="quarter" idx="11"/>
          </p:nvPr>
        </p:nvSpPr>
        <p:spPr/>
        <p:txBody>
          <a:bodyPr/>
          <a:lstStyle>
            <a:lvl1pPr>
              <a:defRPr/>
            </a:lvl1pPr>
          </a:lstStyle>
          <a:p>
            <a:pPr>
              <a:defRPr/>
            </a:pPr>
            <a:endParaRPr lang="en-NZ" altLang="en-US"/>
          </a:p>
        </p:txBody>
      </p:sp>
      <p:sp>
        <p:nvSpPr>
          <p:cNvPr id="5" name="Slide Number Placeholder 5"/>
          <p:cNvSpPr>
            <a:spLocks noGrp="1"/>
          </p:cNvSpPr>
          <p:nvPr>
            <p:ph type="sldNum" sz="quarter" idx="12"/>
          </p:nvPr>
        </p:nvSpPr>
        <p:spPr/>
        <p:txBody>
          <a:bodyPr/>
          <a:lstStyle>
            <a:lvl1pPr>
              <a:defRPr/>
            </a:lvl1pPr>
          </a:lstStyle>
          <a:p>
            <a:pPr>
              <a:defRPr/>
            </a:pPr>
            <a:fld id="{5C715B2A-0740-416F-919B-44AD56053708}" type="slidenum">
              <a:rPr lang="en-NZ" altLang="en-US"/>
              <a:pPr>
                <a:defRPr/>
              </a:pPr>
              <a:t>‹#›</a:t>
            </a:fld>
            <a:endParaRPr lang="en-NZ" altLang="en-US"/>
          </a:p>
        </p:txBody>
      </p:sp>
    </p:spTree>
    <p:extLst>
      <p:ext uri="{BB962C8B-B14F-4D97-AF65-F5344CB8AC3E}">
        <p14:creationId xmlns:p14="http://schemas.microsoft.com/office/powerpoint/2010/main" val="2294571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A24CDD-0EE4-4585-97AB-32C622C4CC9D}" type="datetimeFigureOut">
              <a:rPr lang="en-NZ" altLang="en-US"/>
              <a:pPr>
                <a:defRPr/>
              </a:pPr>
              <a:t>27/09/2017</a:t>
            </a:fld>
            <a:endParaRPr lang="en-NZ" altLang="en-US"/>
          </a:p>
        </p:txBody>
      </p:sp>
      <p:sp>
        <p:nvSpPr>
          <p:cNvPr id="3" name="Footer Placeholder 4"/>
          <p:cNvSpPr>
            <a:spLocks noGrp="1"/>
          </p:cNvSpPr>
          <p:nvPr>
            <p:ph type="ftr" sz="quarter" idx="11"/>
          </p:nvPr>
        </p:nvSpPr>
        <p:spPr/>
        <p:txBody>
          <a:bodyPr/>
          <a:lstStyle>
            <a:lvl1pPr>
              <a:defRPr/>
            </a:lvl1pPr>
          </a:lstStyle>
          <a:p>
            <a:pPr>
              <a:defRPr/>
            </a:pPr>
            <a:endParaRPr lang="en-NZ" altLang="en-US"/>
          </a:p>
        </p:txBody>
      </p:sp>
      <p:sp>
        <p:nvSpPr>
          <p:cNvPr id="4" name="Slide Number Placeholder 5"/>
          <p:cNvSpPr>
            <a:spLocks noGrp="1"/>
          </p:cNvSpPr>
          <p:nvPr>
            <p:ph type="sldNum" sz="quarter" idx="12"/>
          </p:nvPr>
        </p:nvSpPr>
        <p:spPr/>
        <p:txBody>
          <a:bodyPr/>
          <a:lstStyle>
            <a:lvl1pPr>
              <a:defRPr/>
            </a:lvl1pPr>
          </a:lstStyle>
          <a:p>
            <a:pPr>
              <a:defRPr/>
            </a:pPr>
            <a:fld id="{785634B1-9CB3-48AB-93CF-8570890793EA}" type="slidenum">
              <a:rPr lang="en-NZ" altLang="en-US"/>
              <a:pPr>
                <a:defRPr/>
              </a:pPr>
              <a:t>‹#›</a:t>
            </a:fld>
            <a:endParaRPr lang="en-NZ" altLang="en-US"/>
          </a:p>
        </p:txBody>
      </p:sp>
    </p:spTree>
    <p:extLst>
      <p:ext uri="{BB962C8B-B14F-4D97-AF65-F5344CB8AC3E}">
        <p14:creationId xmlns:p14="http://schemas.microsoft.com/office/powerpoint/2010/main" val="37127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September 27,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13A6DF-0010-4A20-92EA-38377EB7A5B1}" type="datetimeFigureOut">
              <a:rPr lang="en-NZ" altLang="en-US"/>
              <a:pPr>
                <a:defRPr/>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NZ" altLang="en-US"/>
          </a:p>
        </p:txBody>
      </p:sp>
      <p:sp>
        <p:nvSpPr>
          <p:cNvPr id="7" name="Slide Number Placeholder 5"/>
          <p:cNvSpPr>
            <a:spLocks noGrp="1"/>
          </p:cNvSpPr>
          <p:nvPr>
            <p:ph type="sldNum" sz="quarter" idx="12"/>
          </p:nvPr>
        </p:nvSpPr>
        <p:spPr/>
        <p:txBody>
          <a:bodyPr/>
          <a:lstStyle>
            <a:lvl1pPr>
              <a:defRPr/>
            </a:lvl1pPr>
          </a:lstStyle>
          <a:p>
            <a:pPr>
              <a:defRPr/>
            </a:pPr>
            <a:fld id="{5110BBA5-5034-45C3-9CC2-66D6C078FF8E}" type="slidenum">
              <a:rPr lang="en-NZ" altLang="en-US"/>
              <a:pPr>
                <a:defRPr/>
              </a:pPr>
              <a:t>‹#›</a:t>
            </a:fld>
            <a:endParaRPr lang="en-NZ" altLang="en-US"/>
          </a:p>
        </p:txBody>
      </p:sp>
    </p:spTree>
    <p:extLst>
      <p:ext uri="{BB962C8B-B14F-4D97-AF65-F5344CB8AC3E}">
        <p14:creationId xmlns:p14="http://schemas.microsoft.com/office/powerpoint/2010/main" val="874248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NZ"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F6AE6D-EDBC-4E50-AF4F-18F15CCE7FA8}" type="datetimeFigureOut">
              <a:rPr lang="en-NZ" altLang="en-US"/>
              <a:pPr>
                <a:defRPr/>
              </a:pPr>
              <a:t>27/09/2017</a:t>
            </a:fld>
            <a:endParaRPr lang="en-NZ" altLang="en-US"/>
          </a:p>
        </p:txBody>
      </p:sp>
      <p:sp>
        <p:nvSpPr>
          <p:cNvPr id="6" name="Footer Placeholder 4"/>
          <p:cNvSpPr>
            <a:spLocks noGrp="1"/>
          </p:cNvSpPr>
          <p:nvPr>
            <p:ph type="ftr" sz="quarter" idx="11"/>
          </p:nvPr>
        </p:nvSpPr>
        <p:spPr/>
        <p:txBody>
          <a:bodyPr/>
          <a:lstStyle>
            <a:lvl1pPr>
              <a:defRPr/>
            </a:lvl1pPr>
          </a:lstStyle>
          <a:p>
            <a:pPr>
              <a:defRPr/>
            </a:pPr>
            <a:endParaRPr lang="en-NZ" altLang="en-US"/>
          </a:p>
        </p:txBody>
      </p:sp>
      <p:sp>
        <p:nvSpPr>
          <p:cNvPr id="7" name="Slide Number Placeholder 5"/>
          <p:cNvSpPr>
            <a:spLocks noGrp="1"/>
          </p:cNvSpPr>
          <p:nvPr>
            <p:ph type="sldNum" sz="quarter" idx="12"/>
          </p:nvPr>
        </p:nvSpPr>
        <p:spPr/>
        <p:txBody>
          <a:bodyPr/>
          <a:lstStyle>
            <a:lvl1pPr>
              <a:defRPr/>
            </a:lvl1pPr>
          </a:lstStyle>
          <a:p>
            <a:pPr>
              <a:defRPr/>
            </a:pPr>
            <a:fld id="{5CA82313-2DA1-4BCD-A12D-A1A0A52ED72D}" type="slidenum">
              <a:rPr lang="en-NZ" altLang="en-US"/>
              <a:pPr>
                <a:defRPr/>
              </a:pPr>
              <a:t>‹#›</a:t>
            </a:fld>
            <a:endParaRPr lang="en-NZ" altLang="en-US"/>
          </a:p>
        </p:txBody>
      </p:sp>
    </p:spTree>
    <p:extLst>
      <p:ext uri="{BB962C8B-B14F-4D97-AF65-F5344CB8AC3E}">
        <p14:creationId xmlns:p14="http://schemas.microsoft.com/office/powerpoint/2010/main" val="1045642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E08A8852-C15F-447F-9A4E-7F8C2AD1DDD6}" type="datetimeFigureOut">
              <a:rPr lang="en-NZ" altLang="en-US"/>
              <a:pPr>
                <a:defRPr/>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NZ" altLang="en-US"/>
          </a:p>
        </p:txBody>
      </p:sp>
      <p:sp>
        <p:nvSpPr>
          <p:cNvPr id="6" name="Slide Number Placeholder 5"/>
          <p:cNvSpPr>
            <a:spLocks noGrp="1"/>
          </p:cNvSpPr>
          <p:nvPr>
            <p:ph type="sldNum" sz="quarter" idx="12"/>
          </p:nvPr>
        </p:nvSpPr>
        <p:spPr/>
        <p:txBody>
          <a:bodyPr/>
          <a:lstStyle>
            <a:lvl1pPr>
              <a:defRPr/>
            </a:lvl1pPr>
          </a:lstStyle>
          <a:p>
            <a:pPr>
              <a:defRPr/>
            </a:pPr>
            <a:fld id="{4C68F022-7413-4AC4-BED9-BD86283391E3}" type="slidenum">
              <a:rPr lang="en-NZ" altLang="en-US"/>
              <a:pPr>
                <a:defRPr/>
              </a:pPr>
              <a:t>‹#›</a:t>
            </a:fld>
            <a:endParaRPr lang="en-NZ" altLang="en-US"/>
          </a:p>
        </p:txBody>
      </p:sp>
    </p:spTree>
    <p:extLst>
      <p:ext uri="{BB962C8B-B14F-4D97-AF65-F5344CB8AC3E}">
        <p14:creationId xmlns:p14="http://schemas.microsoft.com/office/powerpoint/2010/main" val="2286775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lvl1pPr>
              <a:defRPr/>
            </a:lvl1pPr>
          </a:lstStyle>
          <a:p>
            <a:pPr>
              <a:defRPr/>
            </a:pPr>
            <a:fld id="{08ABE720-8C7D-4BFC-978D-52558FABF4CE}" type="datetimeFigureOut">
              <a:rPr lang="en-NZ" altLang="en-US"/>
              <a:pPr>
                <a:defRPr/>
              </a:pPr>
              <a:t>27/09/2017</a:t>
            </a:fld>
            <a:endParaRPr lang="en-NZ" altLang="en-US"/>
          </a:p>
        </p:txBody>
      </p:sp>
      <p:sp>
        <p:nvSpPr>
          <p:cNvPr id="5" name="Footer Placeholder 4"/>
          <p:cNvSpPr>
            <a:spLocks noGrp="1"/>
          </p:cNvSpPr>
          <p:nvPr>
            <p:ph type="ftr" sz="quarter" idx="11"/>
          </p:nvPr>
        </p:nvSpPr>
        <p:spPr/>
        <p:txBody>
          <a:bodyPr/>
          <a:lstStyle>
            <a:lvl1pPr>
              <a:defRPr/>
            </a:lvl1pPr>
          </a:lstStyle>
          <a:p>
            <a:pPr>
              <a:defRPr/>
            </a:pPr>
            <a:endParaRPr lang="en-NZ" altLang="en-US"/>
          </a:p>
        </p:txBody>
      </p:sp>
      <p:sp>
        <p:nvSpPr>
          <p:cNvPr id="6" name="Slide Number Placeholder 5"/>
          <p:cNvSpPr>
            <a:spLocks noGrp="1"/>
          </p:cNvSpPr>
          <p:nvPr>
            <p:ph type="sldNum" sz="quarter" idx="12"/>
          </p:nvPr>
        </p:nvSpPr>
        <p:spPr/>
        <p:txBody>
          <a:bodyPr/>
          <a:lstStyle>
            <a:lvl1pPr>
              <a:defRPr/>
            </a:lvl1pPr>
          </a:lstStyle>
          <a:p>
            <a:pPr>
              <a:defRPr/>
            </a:pPr>
            <a:fld id="{369DFB52-7469-4556-A839-B7095537541E}" type="slidenum">
              <a:rPr lang="en-NZ" altLang="en-US"/>
              <a:pPr>
                <a:defRPr/>
              </a:pPr>
              <a:t>‹#›</a:t>
            </a:fld>
            <a:endParaRPr lang="en-NZ" altLang="en-US"/>
          </a:p>
        </p:txBody>
      </p:sp>
    </p:spTree>
    <p:extLst>
      <p:ext uri="{BB962C8B-B14F-4D97-AF65-F5344CB8AC3E}">
        <p14:creationId xmlns:p14="http://schemas.microsoft.com/office/powerpoint/2010/main" val="3374854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September 27,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September 27, 2017</a:t>
            </a:fld>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Wednesday, September 27, 2017</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September 27, 2017</a:t>
            </a:fld>
            <a:endParaRPr lang="en-US" dirty="0"/>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September 27,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September 27,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September 27, 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NZ" altLang="en-US"/>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CB8CA52E-C18D-48EE-BBEE-5B7AFDC97619}" type="datetime1">
              <a:rPr lang="en-NZ" altLang="en-US" smtClean="0"/>
              <a:pPr defTabSz="457200" fontAlgn="base">
                <a:spcBef>
                  <a:spcPct val="0"/>
                </a:spcBef>
                <a:spcAft>
                  <a:spcPct val="0"/>
                </a:spcAft>
              </a:pPr>
              <a:t>27/09/2017</a:t>
            </a:fld>
            <a:endParaRPr lang="en-NZ" alt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C28F2B50-8914-4B31-A3C2-B068E336D2F1}" type="slidenum">
              <a:rPr lang="en-NZ" altLang="en-US" smtClean="0"/>
              <a:pPr defTabSz="457200" fontAlgn="base">
                <a:spcBef>
                  <a:spcPct val="0"/>
                </a:spcBef>
                <a:spcAft>
                  <a:spcPct val="0"/>
                </a:spcAft>
              </a:pPr>
              <a:t>‹#›</a:t>
            </a:fld>
            <a:endParaRPr lang="en-NZ" altLang="en-US"/>
          </a:p>
        </p:txBody>
      </p:sp>
    </p:spTree>
    <p:extLst>
      <p:ext uri="{BB962C8B-B14F-4D97-AF65-F5344CB8AC3E}">
        <p14:creationId xmlns:p14="http://schemas.microsoft.com/office/powerpoint/2010/main" val="372021309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1" fontAlgn="base" hangingPunct="1">
        <a:spcBef>
          <a:spcPct val="0"/>
        </a:spcBef>
        <a:spcAft>
          <a:spcPct val="0"/>
        </a:spcAft>
        <a:defRPr sz="4400" kern="1200">
          <a:solidFill>
            <a:schemeClr val="tx1"/>
          </a:solidFill>
          <a:latin typeface="+mj-lt"/>
          <a:ea typeface="Geneva" charset="-128"/>
          <a:cs typeface="Geneva" charset="-128"/>
        </a:defRPr>
      </a:lvl1pPr>
      <a:lvl2pPr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2pPr>
      <a:lvl3pPr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3pPr>
      <a:lvl4pPr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4pPr>
      <a:lvl5pPr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128"/>
          <a:cs typeface="Geneva"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128"/>
          <a:cs typeface="Geneva"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NZ" altLang="en-US"/>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fontAlgn="base">
              <a:spcBef>
                <a:spcPct val="0"/>
              </a:spcBef>
              <a:spcAft>
                <a:spcPct val="0"/>
              </a:spcAft>
              <a:defRPr/>
            </a:pPr>
            <a:fld id="{CA55B7E9-0CB5-4323-9188-81B117A0151B}" type="datetimeFigureOut">
              <a:rPr lang="en-NZ" altLang="en-US">
                <a:cs typeface="Arial" charset="0"/>
              </a:rPr>
              <a:pPr fontAlgn="base">
                <a:spcBef>
                  <a:spcPct val="0"/>
                </a:spcBef>
                <a:spcAft>
                  <a:spcPct val="0"/>
                </a:spcAft>
                <a:defRPr/>
              </a:pPr>
              <a:t>27/09/2017</a:t>
            </a:fld>
            <a:endParaRPr lang="en-NZ" altLang="en-US">
              <a:cs typeface="Arial" charset="0"/>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defRPr>
            </a:lvl1pPr>
          </a:lstStyle>
          <a:p>
            <a:pPr fontAlgn="base">
              <a:spcBef>
                <a:spcPct val="0"/>
              </a:spcBef>
              <a:spcAft>
                <a:spcPct val="0"/>
              </a:spcAft>
              <a:defRPr/>
            </a:pPr>
            <a:endParaRPr lang="en-NZ" altLang="en-US">
              <a:cs typeface="Arial" charset="0"/>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8B9468C3-64B8-45D1-8619-F49345C6E753}" type="slidenum">
              <a:rPr lang="en-NZ" altLang="en-US">
                <a:cs typeface="Arial" charset="0"/>
              </a:rPr>
              <a:pPr fontAlgn="base">
                <a:spcBef>
                  <a:spcPct val="0"/>
                </a:spcBef>
                <a:spcAft>
                  <a:spcPct val="0"/>
                </a:spcAft>
                <a:defRPr/>
              </a:pPr>
              <a:t>‹#›</a:t>
            </a:fld>
            <a:endParaRPr lang="en-NZ" altLang="en-US">
              <a:cs typeface="Arial" charset="0"/>
            </a:endParaRPr>
          </a:p>
        </p:txBody>
      </p:sp>
      <p:pic>
        <p:nvPicPr>
          <p:cNvPr id="1031" name="Picture 8" descr="T:\Lincoln\Teams F-J\GRAPHICS\dropbox\LCR Re-Brand\Triangles\A4 Portrait Triangles - Copy.jpg"/>
          <p:cNvPicPr>
            <a:picLocks noChangeAspect="1" noChangeArrowheads="1"/>
          </p:cNvPicPr>
          <p:nvPr/>
        </p:nvPicPr>
        <p:blipFill rotWithShape="1">
          <a:blip r:embed="rId13">
            <a:extLst>
              <a:ext uri="{28A0092B-C50C-407E-A947-70E740481C1C}">
                <a14:useLocalDpi xmlns:a14="http://schemas.microsoft.com/office/drawing/2010/main" val="0"/>
              </a:ext>
            </a:extLst>
          </a:blip>
          <a:srcRect l="5382" r="3709"/>
          <a:stretch/>
        </p:blipFill>
        <p:spPr bwMode="auto">
          <a:xfrm>
            <a:off x="1" y="6324600"/>
            <a:ext cx="9144000"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74797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20688"/>
            <a:ext cx="6732240" cy="2606129"/>
          </a:xfrm>
        </p:spPr>
        <p:txBody>
          <a:bodyPr/>
          <a:lstStyle/>
          <a:p>
            <a:r>
              <a:rPr lang="en-NZ" cap="none" dirty="0"/>
              <a:t>‘Te whenua, </a:t>
            </a:r>
            <a:br>
              <a:rPr lang="en-NZ" cap="none" dirty="0"/>
            </a:br>
            <a:r>
              <a:rPr lang="en-NZ" cap="none" dirty="0"/>
              <a:t>te tangata, </a:t>
            </a:r>
            <a:br>
              <a:rPr lang="en-NZ" cap="none" dirty="0"/>
            </a:br>
            <a:r>
              <a:rPr lang="en-NZ" cap="none" dirty="0"/>
              <a:t>te </a:t>
            </a:r>
            <a:r>
              <a:rPr lang="en-NZ" cap="none" dirty="0" err="1"/>
              <a:t>ao</a:t>
            </a:r>
            <a:r>
              <a:rPr lang="en-NZ" cap="none" dirty="0"/>
              <a:t> </a:t>
            </a:r>
            <a:r>
              <a:rPr lang="en-NZ" cap="none" dirty="0" err="1"/>
              <a:t>āmua</a:t>
            </a:r>
            <a:r>
              <a:rPr lang="en-NZ" cap="none" dirty="0"/>
              <a:t>’</a:t>
            </a:r>
          </a:p>
        </p:txBody>
      </p:sp>
      <p:sp>
        <p:nvSpPr>
          <p:cNvPr id="3" name="Subtitle 2"/>
          <p:cNvSpPr>
            <a:spLocks noGrp="1"/>
          </p:cNvSpPr>
          <p:nvPr>
            <p:ph type="subTitle" idx="1"/>
          </p:nvPr>
        </p:nvSpPr>
        <p:spPr>
          <a:xfrm>
            <a:off x="4247456" y="3501008"/>
            <a:ext cx="4320480" cy="2016224"/>
          </a:xfrm>
        </p:spPr>
        <p:txBody>
          <a:bodyPr>
            <a:normAutofit lnSpcReduction="10000"/>
          </a:bodyPr>
          <a:lstStyle/>
          <a:p>
            <a:pPr algn="r"/>
            <a:endParaRPr lang="en-NZ" dirty="0"/>
          </a:p>
          <a:p>
            <a:pPr algn="r"/>
            <a:r>
              <a:rPr lang="en-NZ" sz="3600" dirty="0"/>
              <a:t>Wellington tangata whenua aspirations for </a:t>
            </a:r>
            <a:r>
              <a:rPr lang="en-NZ" sz="3600" dirty="0" err="1"/>
              <a:t>placemaking</a:t>
            </a:r>
            <a:endParaRPr lang="en-NZ" sz="3600" dirty="0"/>
          </a:p>
        </p:txBody>
      </p:sp>
    </p:spTree>
    <p:extLst>
      <p:ext uri="{BB962C8B-B14F-4D97-AF65-F5344CB8AC3E}">
        <p14:creationId xmlns:p14="http://schemas.microsoft.com/office/powerpoint/2010/main" val="330524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Becoming visible</a:t>
            </a:r>
          </a:p>
        </p:txBody>
      </p:sp>
      <p:sp>
        <p:nvSpPr>
          <p:cNvPr id="3" name="Content Placeholder 2"/>
          <p:cNvSpPr>
            <a:spLocks noGrp="1"/>
          </p:cNvSpPr>
          <p:nvPr>
            <p:ph idx="1"/>
          </p:nvPr>
        </p:nvSpPr>
        <p:spPr/>
        <p:txBody>
          <a:bodyPr>
            <a:normAutofit/>
          </a:bodyPr>
          <a:lstStyle/>
          <a:p>
            <a:pPr marL="538163" indent="-538163"/>
            <a:r>
              <a:rPr lang="en-NZ" sz="3200" dirty="0"/>
              <a:t>Low visibility – as tangata whenua with a role and place in Wellington</a:t>
            </a:r>
          </a:p>
          <a:p>
            <a:pPr marL="538163" indent="-538163"/>
            <a:r>
              <a:rPr lang="en-NZ" sz="3200" dirty="0"/>
              <a:t>Visibility should be real, concrete, public – tangata whenua are not seen only on special occasions</a:t>
            </a:r>
          </a:p>
          <a:p>
            <a:pPr marL="538163" indent="-538163"/>
            <a:r>
              <a:rPr lang="en-NZ" sz="3200" dirty="0"/>
              <a:t>Berg - “Everyday visibility”</a:t>
            </a:r>
          </a:p>
          <a:p>
            <a:pPr marL="538163" indent="-538163"/>
            <a:r>
              <a:rPr lang="en-NZ" sz="3200" dirty="0"/>
              <a:t>Māori community participation in planning </a:t>
            </a:r>
            <a:r>
              <a:rPr lang="mr-IN" sz="3200" dirty="0"/>
              <a:t>–</a:t>
            </a:r>
            <a:r>
              <a:rPr lang="en-NZ" sz="3200" dirty="0"/>
              <a:t> wānanga, co-design design sprints </a:t>
            </a:r>
          </a:p>
          <a:p>
            <a:endParaRPr lang="en-NZ" dirty="0"/>
          </a:p>
          <a:p>
            <a:endParaRPr lang="en-US" dirty="0"/>
          </a:p>
        </p:txBody>
      </p:sp>
    </p:spTree>
    <p:extLst>
      <p:ext uri="{BB962C8B-B14F-4D97-AF65-F5344CB8AC3E}">
        <p14:creationId xmlns:p14="http://schemas.microsoft.com/office/powerpoint/2010/main" val="16235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503134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txBox="1">
            <a:spLocks/>
          </p:cNvSpPr>
          <p:nvPr/>
        </p:nvSpPr>
        <p:spPr>
          <a:xfrm>
            <a:off x="251520" y="332656"/>
            <a:ext cx="8163454" cy="103706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NZ" dirty="0">
                <a:solidFill>
                  <a:schemeClr val="accent1">
                    <a:lumMod val="50000"/>
                  </a:schemeClr>
                </a:solidFill>
              </a:rPr>
              <a:t>“Growing the footprint”</a:t>
            </a:r>
          </a:p>
        </p:txBody>
      </p:sp>
    </p:spTree>
    <p:extLst>
      <p:ext uri="{BB962C8B-B14F-4D97-AF65-F5344CB8AC3E}">
        <p14:creationId xmlns:p14="http://schemas.microsoft.com/office/powerpoint/2010/main" val="41303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990600"/>
          </a:xfrm>
        </p:spPr>
        <p:txBody>
          <a:bodyPr>
            <a:normAutofit/>
          </a:bodyPr>
          <a:lstStyle/>
          <a:p>
            <a:r>
              <a:rPr lang="en-NZ" sz="4400" dirty="0"/>
              <a:t>Growing the footprint</a:t>
            </a:r>
          </a:p>
        </p:txBody>
      </p:sp>
      <p:sp>
        <p:nvSpPr>
          <p:cNvPr id="3" name="Content Placeholder 2"/>
          <p:cNvSpPr>
            <a:spLocks noGrp="1"/>
          </p:cNvSpPr>
          <p:nvPr>
            <p:ph idx="1"/>
          </p:nvPr>
        </p:nvSpPr>
        <p:spPr>
          <a:xfrm>
            <a:off x="457200" y="1844824"/>
            <a:ext cx="8229600" cy="4632176"/>
          </a:xfrm>
        </p:spPr>
        <p:txBody>
          <a:bodyPr>
            <a:normAutofit/>
          </a:bodyPr>
          <a:lstStyle/>
          <a:p>
            <a:pPr marL="0" indent="0">
              <a:spcAft>
                <a:spcPts val="600"/>
              </a:spcAft>
              <a:buNone/>
            </a:pPr>
            <a:r>
              <a:rPr lang="en-NZ" sz="2800" dirty="0"/>
              <a:t>Planning: must integrate spiritual, social and economic development</a:t>
            </a:r>
          </a:p>
          <a:p>
            <a:pPr lvl="1"/>
            <a:r>
              <a:rPr lang="en-NZ" dirty="0"/>
              <a:t>Housing “to bring Māori back into the city”</a:t>
            </a:r>
            <a:endParaRPr lang="en-GB" dirty="0"/>
          </a:p>
          <a:p>
            <a:pPr lvl="1"/>
            <a:r>
              <a:rPr lang="en-NZ" dirty="0"/>
              <a:t>Visibly Māori-owned businesses</a:t>
            </a:r>
            <a:endParaRPr lang="en-GB" dirty="0"/>
          </a:p>
          <a:p>
            <a:pPr lvl="1"/>
            <a:r>
              <a:rPr lang="en-NZ" dirty="0"/>
              <a:t>Stronger WCC support for the development of Māori organisations, such as skill-building </a:t>
            </a:r>
            <a:endParaRPr lang="en-GB" dirty="0"/>
          </a:p>
          <a:p>
            <a:pPr lvl="1"/>
            <a:r>
              <a:rPr lang="en-NZ" dirty="0"/>
              <a:t>Places to access whakapapa and iwi history, to hui, wānanga and plan community building</a:t>
            </a:r>
          </a:p>
          <a:p>
            <a:pPr marL="0" indent="0">
              <a:spcAft>
                <a:spcPts val="600"/>
              </a:spcAft>
              <a:buNone/>
            </a:pPr>
            <a:r>
              <a:rPr lang="en-NZ" sz="2800" dirty="0"/>
              <a:t>2015 </a:t>
            </a:r>
            <a:r>
              <a:rPr lang="en-NZ" sz="2800" i="1" dirty="0"/>
              <a:t>Wellington Urban Growth Implementation </a:t>
            </a:r>
            <a:r>
              <a:rPr lang="en-NZ" sz="2800" dirty="0"/>
              <a:t>Plan contained no reference to Māori</a:t>
            </a:r>
          </a:p>
          <a:p>
            <a:pPr marL="0" indent="0">
              <a:spcAft>
                <a:spcPts val="600"/>
              </a:spcAft>
              <a:buNone/>
            </a:pPr>
            <a:endParaRPr lang="en-NZ" sz="2800" dirty="0"/>
          </a:p>
          <a:p>
            <a:pPr>
              <a:spcAft>
                <a:spcPts val="600"/>
              </a:spcAft>
            </a:pPr>
            <a:endParaRPr lang="en-NZ" sz="2000" dirty="0"/>
          </a:p>
          <a:p>
            <a:pPr>
              <a:spcAft>
                <a:spcPts val="600"/>
              </a:spcAft>
            </a:pPr>
            <a:endParaRPr lang="en-NZ" sz="2000" dirty="0"/>
          </a:p>
          <a:p>
            <a:pPr>
              <a:spcAft>
                <a:spcPts val="600"/>
              </a:spcAft>
            </a:pPr>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3439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723"/>
          </a:xfrm>
          <a:prstGeom prst="rect">
            <a:avLst/>
          </a:prstGeom>
        </p:spPr>
      </p:pic>
    </p:spTree>
    <p:extLst>
      <p:ext uri="{BB962C8B-B14F-4D97-AF65-F5344CB8AC3E}">
        <p14:creationId xmlns:p14="http://schemas.microsoft.com/office/powerpoint/2010/main" val="140453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667" y="-157130"/>
            <a:ext cx="11695014" cy="8773003"/>
          </a:xfrm>
          <a:prstGeom prst="rect">
            <a:avLst/>
          </a:prstGeom>
        </p:spPr>
      </p:pic>
      <p:sp>
        <p:nvSpPr>
          <p:cNvPr id="3" name="Title 7"/>
          <p:cNvSpPr txBox="1">
            <a:spLocks/>
          </p:cNvSpPr>
          <p:nvPr/>
        </p:nvSpPr>
        <p:spPr>
          <a:xfrm>
            <a:off x="2843808" y="260648"/>
            <a:ext cx="5563133" cy="2954892"/>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NZ" sz="4500" dirty="0">
                <a:solidFill>
                  <a:schemeClr val="bg1"/>
                </a:solidFill>
              </a:rPr>
              <a:t>Kupe and whānau  </a:t>
            </a:r>
          </a:p>
          <a:p>
            <a:pPr algn="r"/>
            <a:r>
              <a:rPr lang="en-NZ" sz="4500" dirty="0">
                <a:solidFill>
                  <a:schemeClr val="bg1"/>
                </a:solidFill>
              </a:rPr>
              <a:t>- a purposeful journey</a:t>
            </a:r>
          </a:p>
          <a:p>
            <a:pPr algn="r"/>
            <a:endParaRPr lang="en-NZ" sz="4900" dirty="0">
              <a:solidFill>
                <a:schemeClr val="bg1"/>
              </a:solidFill>
            </a:endParaRPr>
          </a:p>
        </p:txBody>
      </p:sp>
    </p:spTree>
    <p:extLst>
      <p:ext uri="{BB962C8B-B14F-4D97-AF65-F5344CB8AC3E}">
        <p14:creationId xmlns:p14="http://schemas.microsoft.com/office/powerpoint/2010/main" val="219736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1905002" y="3245644"/>
            <a:ext cx="5597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defTabSz="457200" eaLnBrk="1" fontAlgn="base" hangingPunct="1">
              <a:spcBef>
                <a:spcPct val="0"/>
              </a:spcBef>
              <a:spcAft>
                <a:spcPct val="0"/>
              </a:spcAft>
            </a:pPr>
            <a:endParaRPr lang="en-US" altLang="en-US" sz="1800">
              <a:solidFill>
                <a:prstClr val="black"/>
              </a:solidFill>
              <a:latin typeface="Calibri" charset="0"/>
            </a:endParaRPr>
          </a:p>
        </p:txBody>
      </p:sp>
      <p:sp>
        <p:nvSpPr>
          <p:cNvPr id="12" name="TextBox 5"/>
          <p:cNvSpPr txBox="1">
            <a:spLocks noChangeArrowheads="1"/>
          </p:cNvSpPr>
          <p:nvPr/>
        </p:nvSpPr>
        <p:spPr bwMode="auto">
          <a:xfrm>
            <a:off x="1905002" y="3385010"/>
            <a:ext cx="5597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endParaRPr lang="en-US" altLang="en-US" sz="1800">
              <a:solidFill>
                <a:prstClr val="black"/>
              </a:solidFill>
              <a:latin typeface="Calibri" charset="0"/>
            </a:endParaRPr>
          </a:p>
        </p:txBody>
      </p:sp>
      <p:sp>
        <p:nvSpPr>
          <p:cNvPr id="19" name="TextBox 18"/>
          <p:cNvSpPr txBox="1"/>
          <p:nvPr/>
        </p:nvSpPr>
        <p:spPr>
          <a:xfrm>
            <a:off x="232028" y="1106742"/>
            <a:ext cx="8876476" cy="1077218"/>
          </a:xfrm>
          <a:prstGeom prst="rect">
            <a:avLst/>
          </a:prstGeom>
          <a:noFill/>
        </p:spPr>
        <p:txBody>
          <a:bodyPr wrap="square">
            <a:spAutoFit/>
          </a:bodyPr>
          <a:lstStyle>
            <a:lvl1pPr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r>
              <a:rPr lang="en-GB" altLang="en-US" sz="3600" b="1" dirty="0">
                <a:solidFill>
                  <a:srgbClr val="33120A"/>
                </a:solidFill>
                <a:latin typeface="Helvetica" charset="0"/>
                <a:cs typeface="Helvetica" charset="0"/>
              </a:rPr>
              <a:t>Kaitiakitanga o ngā Ngahere Pōhatu </a:t>
            </a:r>
          </a:p>
          <a:p>
            <a:pPr eaLnBrk="1" hangingPunct="1"/>
            <a:r>
              <a:rPr lang="en-GB" altLang="en-US" sz="2800" dirty="0">
                <a:solidFill>
                  <a:srgbClr val="33120A"/>
                </a:solidFill>
                <a:latin typeface="Helvetica" charset="0"/>
                <a:cs typeface="Helvetica" charset="0"/>
              </a:rPr>
              <a:t>Māori values for urban planning</a:t>
            </a:r>
            <a:endParaRPr lang="en-NZ" altLang="en-US" sz="2800" dirty="0">
              <a:solidFill>
                <a:srgbClr val="33120A"/>
              </a:solidFill>
              <a:latin typeface="Helvetica" charset="0"/>
              <a:cs typeface="Helvetica" charset="0"/>
            </a:endParaRPr>
          </a:p>
        </p:txBody>
      </p:sp>
      <p:sp>
        <p:nvSpPr>
          <p:cNvPr id="20" name="TextBox 8"/>
          <p:cNvSpPr txBox="1">
            <a:spLocks noChangeArrowheads="1"/>
          </p:cNvSpPr>
          <p:nvPr/>
        </p:nvSpPr>
        <p:spPr bwMode="auto">
          <a:xfrm>
            <a:off x="251520" y="2508690"/>
            <a:ext cx="7272808" cy="128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lnSpc>
                <a:spcPct val="80000"/>
              </a:lnSpc>
              <a:spcAft>
                <a:spcPts val="600"/>
              </a:spcAft>
            </a:pPr>
            <a:r>
              <a:rPr lang="en-NZ" altLang="en-US" sz="2800" dirty="0">
                <a:solidFill>
                  <a:srgbClr val="8C0E1D"/>
                </a:solidFill>
                <a:latin typeface="Helvetica" charset="0"/>
                <a:cs typeface="Helvetica" charset="0"/>
              </a:rPr>
              <a:t>Dr Shaun Awatere (Ngāti Porou)</a:t>
            </a:r>
          </a:p>
          <a:p>
            <a:pPr eaLnBrk="1" hangingPunct="1">
              <a:lnSpc>
                <a:spcPct val="80000"/>
              </a:lnSpc>
              <a:spcAft>
                <a:spcPts val="600"/>
              </a:spcAft>
            </a:pPr>
            <a:r>
              <a:rPr lang="en-NZ" altLang="en-US" sz="2800" dirty="0">
                <a:solidFill>
                  <a:srgbClr val="8C0E1D"/>
                </a:solidFill>
                <a:latin typeface="Helvetica" charset="0"/>
                <a:cs typeface="Helvetica" charset="0"/>
              </a:rPr>
              <a:t>Manaaki Whenua Landcare Research</a:t>
            </a:r>
          </a:p>
          <a:p>
            <a:pPr eaLnBrk="1" hangingPunct="1">
              <a:lnSpc>
                <a:spcPct val="80000"/>
              </a:lnSpc>
              <a:spcAft>
                <a:spcPts val="600"/>
              </a:spcAft>
            </a:pPr>
            <a:endParaRPr lang="en-NZ" altLang="en-US" sz="2800" dirty="0">
              <a:solidFill>
                <a:srgbClr val="8C0E1D"/>
              </a:solidFill>
              <a:latin typeface="Helvetica" charset="0"/>
              <a:cs typeface="Helvetica" charset="0"/>
            </a:endParaRPr>
          </a:p>
        </p:txBody>
      </p:sp>
      <p:pic>
        <p:nvPicPr>
          <p:cNvPr id="21" name="Picture 20" descr="new_lcr_logo_500.jpg"/>
          <p:cNvPicPr>
            <a:picLocks noChangeAspect="1"/>
          </p:cNvPicPr>
          <p:nvPr/>
        </p:nvPicPr>
        <p:blipFill>
          <a:blip r:embed="rId4" cstate="print"/>
          <a:srcRect/>
          <a:stretch>
            <a:fillRect/>
          </a:stretch>
        </p:blipFill>
        <p:spPr bwMode="auto">
          <a:xfrm>
            <a:off x="1905000" y="5308867"/>
            <a:ext cx="2376488" cy="448866"/>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a:stretch>
            <a:fillRect/>
          </a:stretch>
        </p:blipFill>
        <p:spPr bwMode="auto">
          <a:xfrm>
            <a:off x="4762730" y="3869803"/>
            <a:ext cx="2185535" cy="1111572"/>
          </a:xfrm>
          <a:prstGeom prst="rect">
            <a:avLst/>
          </a:prstGeom>
          <a:noFill/>
          <a:ln w="9525">
            <a:solidFill>
              <a:schemeClr val="accent1"/>
            </a:solidFill>
            <a:miter lim="800000"/>
            <a:headEnd/>
            <a:tailEnd/>
          </a:ln>
        </p:spPr>
      </p:pic>
      <p:pic>
        <p:nvPicPr>
          <p:cNvPr id="26" name="Picture 4"/>
          <p:cNvPicPr>
            <a:picLocks noChangeAspect="1" noChangeArrowheads="1"/>
          </p:cNvPicPr>
          <p:nvPr/>
        </p:nvPicPr>
        <p:blipFill>
          <a:blip r:embed="rId6" cstate="print"/>
          <a:srcRect/>
          <a:stretch>
            <a:fillRect/>
          </a:stretch>
        </p:blipFill>
        <p:spPr bwMode="auto">
          <a:xfrm>
            <a:off x="226224" y="3860033"/>
            <a:ext cx="2257544" cy="1125950"/>
          </a:xfrm>
          <a:prstGeom prst="rect">
            <a:avLst/>
          </a:prstGeom>
          <a:noFill/>
          <a:ln w="9525">
            <a:solidFill>
              <a:schemeClr val="accent1"/>
            </a:solidFill>
            <a:miter lim="800000"/>
            <a:headEnd/>
            <a:tailEnd/>
          </a:ln>
        </p:spPr>
      </p:pic>
      <p:pic>
        <p:nvPicPr>
          <p:cNvPr id="27" name="Picture 7" descr="Pa1.jpg"/>
          <p:cNvPicPr>
            <a:picLocks noChangeAspect="1"/>
          </p:cNvPicPr>
          <p:nvPr/>
        </p:nvPicPr>
        <p:blipFill>
          <a:blip r:embed="rId7" cstate="print"/>
          <a:srcRect/>
          <a:stretch>
            <a:fillRect/>
          </a:stretch>
        </p:blipFill>
        <p:spPr bwMode="auto">
          <a:xfrm>
            <a:off x="2571552" y="3870583"/>
            <a:ext cx="2072456" cy="1110793"/>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645225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76" y="1160748"/>
            <a:ext cx="6859787" cy="914400"/>
          </a:xfrm>
        </p:spPr>
        <p:txBody>
          <a:bodyPr/>
          <a:lstStyle/>
          <a:p>
            <a:r>
              <a:rPr lang="mi-NZ" dirty="0"/>
              <a:t>Ngā Kaupapa </a:t>
            </a:r>
            <a:r>
              <a:rPr lang="mi-NZ" sz="1300" dirty="0"/>
              <a:t>IDEOLOGIES</a:t>
            </a:r>
            <a:endParaRPr lang="en-NZ" sz="1300" dirty="0"/>
          </a:p>
        </p:txBody>
      </p:sp>
      <p:graphicFrame>
        <p:nvGraphicFramePr>
          <p:cNvPr id="4" name="Content Placeholder 3"/>
          <p:cNvGraphicFramePr>
            <a:graphicFrameLocks noGrp="1"/>
          </p:cNvGraphicFramePr>
          <p:nvPr>
            <p:ph idx="1"/>
            <p:extLst/>
          </p:nvPr>
        </p:nvGraphicFramePr>
        <p:xfrm>
          <a:off x="2573262" y="1160748"/>
          <a:ext cx="6570743" cy="4382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67545" y="2536111"/>
            <a:ext cx="2484923" cy="1676847"/>
          </a:xfrm>
          <a:prstGeom prst="rect">
            <a:avLst/>
          </a:prstGeom>
          <a:noFill/>
        </p:spPr>
        <p:txBody>
          <a:bodyPr wrap="square" lIns="75669" tIns="37835" rIns="75669" bIns="37835" rtlCol="0">
            <a:spAutoFit/>
          </a:bodyPr>
          <a:lstStyle/>
          <a:p>
            <a:pPr marL="236465" indent="-236465" defTabSz="756686">
              <a:buFont typeface="Arial" panose="020B0604020202020204" pitchFamily="34" charset="0"/>
              <a:buChar char="•"/>
            </a:pPr>
            <a:r>
              <a:rPr lang="en-US" sz="2600" dirty="0">
                <a:solidFill>
                  <a:srgbClr val="002060"/>
                </a:solidFill>
                <a:latin typeface="Calibri"/>
              </a:rPr>
              <a:t>Dual Approach</a:t>
            </a:r>
          </a:p>
          <a:p>
            <a:pPr marL="236465" indent="-236465" defTabSz="756686">
              <a:buFont typeface="Arial" panose="020B0604020202020204" pitchFamily="34" charset="0"/>
              <a:buChar char="•"/>
            </a:pPr>
            <a:r>
              <a:rPr lang="en-US" sz="2600" dirty="0">
                <a:solidFill>
                  <a:srgbClr val="002060"/>
                </a:solidFill>
                <a:latin typeface="Calibri"/>
              </a:rPr>
              <a:t>Empowers Māori Position</a:t>
            </a:r>
          </a:p>
          <a:p>
            <a:pPr marL="236465" indent="-236465" defTabSz="756686">
              <a:buFont typeface="Arial" panose="020B0604020202020204" pitchFamily="34" charset="0"/>
              <a:buChar char="•"/>
            </a:pPr>
            <a:endParaRPr lang="en-NZ" sz="2600" dirty="0">
              <a:solidFill>
                <a:srgbClr val="002060"/>
              </a:solidFill>
              <a:latin typeface="Calibri"/>
            </a:endParaRPr>
          </a:p>
        </p:txBody>
      </p:sp>
    </p:spTree>
    <p:extLst>
      <p:ext uri="{BB962C8B-B14F-4D97-AF65-F5344CB8AC3E}">
        <p14:creationId xmlns:p14="http://schemas.microsoft.com/office/powerpoint/2010/main" val="13525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9" y="764704"/>
            <a:ext cx="6859787" cy="719826"/>
          </a:xfrm>
        </p:spPr>
        <p:txBody>
          <a:bodyPr>
            <a:normAutofit fontScale="90000"/>
          </a:bodyPr>
          <a:lstStyle/>
          <a:p>
            <a:r>
              <a:rPr lang="mi-NZ" dirty="0"/>
              <a:t>He Anga </a:t>
            </a:r>
            <a:r>
              <a:rPr lang="mi-NZ" sz="1300" dirty="0"/>
              <a:t>FRAMEWORK</a:t>
            </a:r>
            <a:endParaRPr lang="en-NZ" sz="1300" dirty="0"/>
          </a:p>
        </p:txBody>
      </p:sp>
      <p:graphicFrame>
        <p:nvGraphicFramePr>
          <p:cNvPr id="4" name="Content Placeholder 3"/>
          <p:cNvGraphicFramePr>
            <a:graphicFrameLocks noGrp="1"/>
          </p:cNvGraphicFramePr>
          <p:nvPr>
            <p:ph idx="1"/>
            <p:extLst/>
          </p:nvPr>
        </p:nvGraphicFramePr>
        <p:xfrm>
          <a:off x="179512" y="1628800"/>
          <a:ext cx="885698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endParaRPr lang="en-US" dirty="0">
              <a:solidFill>
                <a:prstClr val="white">
                  <a:tint val="75000"/>
                </a:prstClr>
              </a:solidFill>
              <a:latin typeface="Calibri"/>
            </a:endParaRPr>
          </a:p>
        </p:txBody>
      </p:sp>
    </p:spTree>
    <p:extLst>
      <p:ext uri="{BB962C8B-B14F-4D97-AF65-F5344CB8AC3E}">
        <p14:creationId xmlns:p14="http://schemas.microsoft.com/office/powerpoint/2010/main" val="290151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358376" y="1736812"/>
          <a:ext cx="8822136" cy="464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952657" y="836712"/>
            <a:ext cx="6859787" cy="914400"/>
          </a:xfrm>
        </p:spPr>
        <p:txBody>
          <a:bodyPr/>
          <a:lstStyle/>
          <a:p>
            <a:r>
              <a:rPr lang="mi-NZ" dirty="0"/>
              <a:t>Ngā Inenga </a:t>
            </a:r>
            <a:r>
              <a:rPr lang="mi-NZ" sz="800" dirty="0"/>
              <a:t>MEASURES</a:t>
            </a:r>
            <a:endParaRPr lang="en-NZ" sz="800" dirty="0"/>
          </a:p>
        </p:txBody>
      </p:sp>
      <p:sp>
        <p:nvSpPr>
          <p:cNvPr id="6" name="Content Placeholder 5"/>
          <p:cNvSpPr>
            <a:spLocks noGrp="1"/>
          </p:cNvSpPr>
          <p:nvPr>
            <p:ph idx="1"/>
          </p:nvPr>
        </p:nvSpPr>
        <p:spPr>
          <a:xfrm>
            <a:off x="251520" y="1484784"/>
            <a:ext cx="4176464" cy="1728192"/>
          </a:xfrm>
        </p:spPr>
        <p:txBody>
          <a:bodyPr/>
          <a:lstStyle/>
          <a:p>
            <a:r>
              <a:rPr lang="mi-NZ" dirty="0" err="1"/>
              <a:t>Holistic</a:t>
            </a:r>
            <a:endParaRPr lang="mi-NZ" dirty="0"/>
          </a:p>
          <a:p>
            <a:r>
              <a:rPr lang="en-US" dirty="0"/>
              <a:t>Qualitative and Quantitative</a:t>
            </a:r>
          </a:p>
        </p:txBody>
      </p:sp>
      <p:sp>
        <p:nvSpPr>
          <p:cNvPr id="2" name="Date Placeholder 1"/>
          <p:cNvSpPr>
            <a:spLocks noGrp="1"/>
          </p:cNvSpPr>
          <p:nvPr>
            <p:ph type="dt" sz="half" idx="10"/>
          </p:nvPr>
        </p:nvSpPr>
        <p:spPr/>
        <p:txBody>
          <a:bodyPr/>
          <a:lstStyle/>
          <a:p>
            <a:endParaRPr lang="en-US" dirty="0">
              <a:solidFill>
                <a:prstClr val="white">
                  <a:tint val="75000"/>
                </a:prstClr>
              </a:solidFill>
              <a:latin typeface="Calibri"/>
            </a:endParaRPr>
          </a:p>
        </p:txBody>
      </p:sp>
    </p:spTree>
    <p:extLst>
      <p:ext uri="{BB962C8B-B14F-4D97-AF65-F5344CB8AC3E}">
        <p14:creationId xmlns:p14="http://schemas.microsoft.com/office/powerpoint/2010/main" val="1900123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97287" y="2564904"/>
            <a:ext cx="3434927" cy="1888388"/>
          </a:xfrm>
          <a:prstGeom prst="rect">
            <a:avLst/>
          </a:prstGeom>
          <a:noFill/>
          <a:ln w="9525">
            <a:solidFill>
              <a:srgbClr val="002060"/>
            </a:solid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7" y="2801695"/>
            <a:ext cx="5477249" cy="2866728"/>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dirty="0"/>
          </a:p>
          <a:p>
            <a:endParaRPr lang="en-NZ" dirty="0"/>
          </a:p>
        </p:txBody>
      </p:sp>
      <p:sp>
        <p:nvSpPr>
          <p:cNvPr id="5" name="Title 1"/>
          <p:cNvSpPr txBox="1">
            <a:spLocks/>
          </p:cNvSpPr>
          <p:nvPr/>
        </p:nvSpPr>
        <p:spPr>
          <a:xfrm>
            <a:off x="4176715" y="3050958"/>
            <a:ext cx="4967287" cy="857250"/>
          </a:xfrm>
          <a:prstGeom prst="rect">
            <a:avLst/>
          </a:prstGeom>
        </p:spPr>
        <p:txBody>
          <a:bodyPr vert="horz" lIns="91440" tIns="45720" rIns="91440" bIns="45720" rtlCol="0" anchor="ctr">
            <a:normAutofit fontScale="92500" lnSpcReduction="20000"/>
          </a:bodyPr>
          <a:lstStyle/>
          <a:p>
            <a:endParaRPr lang="en-NZ" sz="6000" dirty="0">
              <a:solidFill>
                <a:srgbClr val="000000"/>
              </a:solidFill>
              <a:latin typeface="Calibri"/>
            </a:endParaRPr>
          </a:p>
        </p:txBody>
      </p:sp>
      <p:pic>
        <p:nvPicPr>
          <p:cNvPr id="5122" name="Picture 2"/>
          <p:cNvPicPr>
            <a:picLocks noChangeAspect="1" noChangeArrowheads="1"/>
          </p:cNvPicPr>
          <p:nvPr/>
        </p:nvPicPr>
        <p:blipFill>
          <a:blip r:embed="rId5" cstate="print"/>
          <a:srcRect/>
          <a:stretch>
            <a:fillRect/>
          </a:stretch>
        </p:blipFill>
        <p:spPr bwMode="auto">
          <a:xfrm>
            <a:off x="107505" y="908720"/>
            <a:ext cx="3424709" cy="1651918"/>
          </a:xfrm>
          <a:prstGeom prst="rect">
            <a:avLst/>
          </a:prstGeom>
          <a:noFill/>
          <a:ln w="9525">
            <a:solidFill>
              <a:srgbClr val="002060"/>
            </a:solid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100387" y="4297418"/>
            <a:ext cx="3431827" cy="1723871"/>
          </a:xfrm>
          <a:prstGeom prst="rect">
            <a:avLst/>
          </a:prstGeom>
          <a:noFill/>
          <a:ln w="9525">
            <a:solidFill>
              <a:srgbClr val="002060"/>
            </a:solidFill>
            <a:miter lim="800000"/>
            <a:headEnd/>
            <a:tailEnd/>
          </a:ln>
        </p:spPr>
      </p:pic>
      <p:sp>
        <p:nvSpPr>
          <p:cNvPr id="6" name="AutoShape 2" descr="Te Whārik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000000"/>
              </a:solidFill>
              <a:latin typeface="Calibri"/>
            </a:endParaRPr>
          </a:p>
        </p:txBody>
      </p:sp>
      <p:sp>
        <p:nvSpPr>
          <p:cNvPr id="7" name="AutoShape 4" descr="Te Whāriki"/>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000000"/>
              </a:solidFill>
              <a:latin typeface="Calibri"/>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896" y="893778"/>
            <a:ext cx="5477248" cy="181217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707905" y="2492897"/>
            <a:ext cx="1915909" cy="246221"/>
          </a:xfrm>
          <a:prstGeom prst="rect">
            <a:avLst/>
          </a:prstGeom>
          <a:noFill/>
        </p:spPr>
        <p:txBody>
          <a:bodyPr wrap="none" rtlCol="0">
            <a:spAutoFit/>
          </a:bodyPr>
          <a:lstStyle/>
          <a:p>
            <a:r>
              <a:rPr lang="mi-NZ" sz="1000" dirty="0">
                <a:solidFill>
                  <a:srgbClr val="FFFFFF"/>
                </a:solidFill>
                <a:latin typeface="Calibri"/>
              </a:rPr>
              <a:t>Image source: ngai tahu property</a:t>
            </a:r>
            <a:endParaRPr lang="en-NZ" sz="1000" dirty="0">
              <a:solidFill>
                <a:srgbClr val="FFFFFF"/>
              </a:solidFill>
              <a:latin typeface="Calibri"/>
            </a:endParaRPr>
          </a:p>
        </p:txBody>
      </p:sp>
      <p:sp>
        <p:nvSpPr>
          <p:cNvPr id="15" name="TextBox 14"/>
          <p:cNvSpPr txBox="1"/>
          <p:nvPr/>
        </p:nvSpPr>
        <p:spPr>
          <a:xfrm>
            <a:off x="1619673" y="4046876"/>
            <a:ext cx="1915909" cy="246221"/>
          </a:xfrm>
          <a:prstGeom prst="rect">
            <a:avLst/>
          </a:prstGeom>
          <a:noFill/>
        </p:spPr>
        <p:txBody>
          <a:bodyPr wrap="none" rtlCol="0">
            <a:spAutoFit/>
          </a:bodyPr>
          <a:lstStyle/>
          <a:p>
            <a:r>
              <a:rPr lang="mi-NZ" sz="1000" dirty="0">
                <a:solidFill>
                  <a:srgbClr val="FFFFFF"/>
                </a:solidFill>
                <a:latin typeface="Calibri"/>
              </a:rPr>
              <a:t>Image source: ngai tahu property</a:t>
            </a:r>
            <a:endParaRPr lang="en-NZ" sz="1000" dirty="0">
              <a:solidFill>
                <a:srgbClr val="FFFFFF"/>
              </a:solidFill>
              <a:latin typeface="Calibri"/>
            </a:endParaRPr>
          </a:p>
        </p:txBody>
      </p:sp>
    </p:spTree>
    <p:extLst>
      <p:ext uri="{BB962C8B-B14F-4D97-AF65-F5344CB8AC3E}">
        <p14:creationId xmlns:p14="http://schemas.microsoft.com/office/powerpoint/2010/main" val="102706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268760"/>
            <a:ext cx="7416824" cy="3816424"/>
          </a:xfrm>
        </p:spPr>
        <p:txBody>
          <a:bodyPr>
            <a:normAutofit/>
          </a:bodyPr>
          <a:lstStyle/>
          <a:p>
            <a:pPr algn="ctr"/>
            <a:r>
              <a:rPr lang="en-NZ" sz="4400" dirty="0"/>
              <a:t>“Indigenous people have always demonstrated the capacity to generate a collective sense of purpose and plan for the future.”</a:t>
            </a:r>
            <a:br>
              <a:rPr lang="en-NZ" sz="4400" dirty="0"/>
            </a:br>
            <a:endParaRPr lang="en-GB" sz="2400" dirty="0"/>
          </a:p>
        </p:txBody>
      </p:sp>
      <p:sp>
        <p:nvSpPr>
          <p:cNvPr id="3" name="Rectangle 2"/>
          <p:cNvSpPr/>
          <p:nvPr/>
        </p:nvSpPr>
        <p:spPr>
          <a:xfrm>
            <a:off x="6228184" y="4797152"/>
            <a:ext cx="1505540" cy="369332"/>
          </a:xfrm>
          <a:prstGeom prst="rect">
            <a:avLst/>
          </a:prstGeom>
        </p:spPr>
        <p:txBody>
          <a:bodyPr wrap="none">
            <a:spAutoFit/>
          </a:bodyPr>
          <a:lstStyle/>
          <a:p>
            <a:r>
              <a:rPr lang="en-NZ" dirty="0">
                <a:solidFill>
                  <a:schemeClr val="accent1">
                    <a:lumMod val="50000"/>
                  </a:schemeClr>
                </a:solidFill>
              </a:rPr>
              <a:t>Sue Jackson</a:t>
            </a:r>
          </a:p>
        </p:txBody>
      </p:sp>
    </p:spTree>
    <p:extLst>
      <p:ext uri="{BB962C8B-B14F-4D97-AF65-F5344CB8AC3E}">
        <p14:creationId xmlns:p14="http://schemas.microsoft.com/office/powerpoint/2010/main" val="161559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pegasus 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3429000"/>
            <a:ext cx="3456384" cy="23042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6865" name="Content Placeholder 3" descr="Mara.kai.jpg"/>
          <p:cNvPicPr>
            <a:picLocks noGrp="1" noChangeAspect="1"/>
          </p:cNvPicPr>
          <p:nvPr>
            <p:ph idx="1"/>
          </p:nvPr>
        </p:nvPicPr>
        <p:blipFill>
          <a:blip r:embed="rId4" cstate="print"/>
          <a:srcRect/>
          <a:stretch>
            <a:fillRect/>
          </a:stretch>
        </p:blipFill>
        <p:spPr>
          <a:xfrm>
            <a:off x="0" y="917270"/>
            <a:ext cx="4283968" cy="2439723"/>
          </a:xfrm>
          <a:ln>
            <a:solidFill>
              <a:srgbClr val="002060"/>
            </a:solidFill>
          </a:ln>
        </p:spPr>
      </p:pic>
      <p:pic>
        <p:nvPicPr>
          <p:cNvPr id="36866" name="Picture 4" descr="Pou1.jpg"/>
          <p:cNvPicPr>
            <a:picLocks noChangeAspect="1"/>
          </p:cNvPicPr>
          <p:nvPr/>
        </p:nvPicPr>
        <p:blipFill>
          <a:blip r:embed="rId5" cstate="print"/>
          <a:srcRect/>
          <a:stretch>
            <a:fillRect/>
          </a:stretch>
        </p:blipFill>
        <p:spPr bwMode="auto">
          <a:xfrm>
            <a:off x="3563888" y="3429000"/>
            <a:ext cx="5544616" cy="2304256"/>
          </a:xfrm>
          <a:prstGeom prst="rect">
            <a:avLst/>
          </a:prstGeom>
          <a:noFill/>
          <a:ln w="9525">
            <a:solidFill>
              <a:srgbClr val="002060"/>
            </a:solidFill>
            <a:miter lim="800000"/>
            <a:headEnd/>
            <a:tailEnd/>
          </a:ln>
        </p:spPr>
      </p:pic>
      <p:pic>
        <p:nvPicPr>
          <p:cNvPr id="36868" name="Picture 7" descr="Pa1.jpg"/>
          <p:cNvPicPr>
            <a:picLocks noChangeAspect="1"/>
          </p:cNvPicPr>
          <p:nvPr/>
        </p:nvPicPr>
        <p:blipFill>
          <a:blip r:embed="rId6" cstate="print"/>
          <a:srcRect/>
          <a:stretch>
            <a:fillRect/>
          </a:stretch>
        </p:blipFill>
        <p:spPr bwMode="auto">
          <a:xfrm>
            <a:off x="4427984" y="908721"/>
            <a:ext cx="4663880" cy="2448271"/>
          </a:xfrm>
          <a:prstGeom prst="rect">
            <a:avLst/>
          </a:prstGeom>
          <a:noFill/>
          <a:ln w="9525">
            <a:solidFill>
              <a:srgbClr val="002060"/>
            </a:solidFill>
            <a:miter lim="800000"/>
            <a:headEnd/>
            <a:tailEnd/>
          </a:ln>
        </p:spPr>
      </p:pic>
      <p:sp>
        <p:nvSpPr>
          <p:cNvPr id="7" name="Title 1"/>
          <p:cNvSpPr txBox="1">
            <a:spLocks/>
          </p:cNvSpPr>
          <p:nvPr/>
        </p:nvSpPr>
        <p:spPr>
          <a:xfrm>
            <a:off x="21108" y="5229200"/>
            <a:ext cx="4334869" cy="740668"/>
          </a:xfrm>
          <a:prstGeom prst="rect">
            <a:avLst/>
          </a:prstGeom>
          <a:solidFill>
            <a:schemeClr val="accent1">
              <a:alpha val="63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fontScale="85000" lnSpcReduction="20000"/>
          </a:bodyPr>
          <a:lstStyle/>
          <a:p>
            <a:pPr algn="ctr">
              <a:spcBef>
                <a:spcPct val="0"/>
              </a:spcBef>
              <a:defRPr/>
            </a:pPr>
            <a:r>
              <a:rPr lang="en-NZ" sz="6000" dirty="0">
                <a:solidFill>
                  <a:srgbClr val="FFFFFF"/>
                </a:solidFill>
                <a:effectLst>
                  <a:outerShdw blurRad="38100" dist="38100" dir="2700000" algn="tl">
                    <a:srgbClr val="000000"/>
                  </a:outerShdw>
                </a:effectLst>
                <a:latin typeface="Calibri"/>
              </a:rPr>
              <a:t>Pegasus</a:t>
            </a:r>
          </a:p>
        </p:txBody>
      </p:sp>
      <p:sp>
        <p:nvSpPr>
          <p:cNvPr id="3" name="Title 2"/>
          <p:cNvSpPr>
            <a:spLocks noGrp="1"/>
          </p:cNvSpPr>
          <p:nvPr>
            <p:ph type="title"/>
          </p:nvPr>
        </p:nvSpPr>
        <p:spPr/>
        <p:txBody>
          <a:bodyPr/>
          <a:lstStyle/>
          <a:p>
            <a:endParaRPr lang="en-NZ"/>
          </a:p>
        </p:txBody>
      </p:sp>
      <p:sp>
        <p:nvSpPr>
          <p:cNvPr id="4" name="AutoShape 2" descr="Image result for pegasus town"/>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000000"/>
              </a:solidFill>
              <a:latin typeface="Calibri"/>
            </a:endParaRPr>
          </a:p>
        </p:txBody>
      </p:sp>
      <p:sp>
        <p:nvSpPr>
          <p:cNvPr id="5" name="AutoShape 4" descr="Image result for pegasus town"/>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000000"/>
              </a:solidFill>
              <a:latin typeface="Calibri"/>
            </a:endParaRPr>
          </a:p>
        </p:txBody>
      </p:sp>
      <p:sp>
        <p:nvSpPr>
          <p:cNvPr id="12" name="TextBox 11"/>
          <p:cNvSpPr txBox="1"/>
          <p:nvPr/>
        </p:nvSpPr>
        <p:spPr>
          <a:xfrm>
            <a:off x="21108" y="3443016"/>
            <a:ext cx="1675459" cy="246221"/>
          </a:xfrm>
          <a:prstGeom prst="rect">
            <a:avLst/>
          </a:prstGeom>
          <a:noFill/>
        </p:spPr>
        <p:txBody>
          <a:bodyPr wrap="none" rtlCol="0">
            <a:spAutoFit/>
          </a:bodyPr>
          <a:lstStyle/>
          <a:p>
            <a:r>
              <a:rPr lang="mi-NZ" sz="1000" dirty="0">
                <a:solidFill>
                  <a:srgbClr val="FFFFFF"/>
                </a:solidFill>
                <a:latin typeface="Calibri"/>
              </a:rPr>
              <a:t>image source: todd property</a:t>
            </a:r>
            <a:endParaRPr lang="en-NZ" sz="1000" dirty="0">
              <a:solidFill>
                <a:srgbClr val="FFFFFF"/>
              </a:solidFill>
              <a:latin typeface="Calibri"/>
            </a:endParaRPr>
          </a:p>
        </p:txBody>
      </p:sp>
    </p:spTree>
    <p:extLst>
      <p:ext uri="{BB962C8B-B14F-4D97-AF65-F5344CB8AC3E}">
        <p14:creationId xmlns:p14="http://schemas.microsoft.com/office/powerpoint/2010/main" val="242905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cache-ec0.pinimg.com/736x/a1/ec/a9/a1eca98ced2f737321a6b5de95741220.jpg">
            <a:extLst>
              <a:ext uri="{FF2B5EF4-FFF2-40B4-BE49-F238E27FC236}">
                <a16:creationId xmlns:a16="http://schemas.microsoft.com/office/drawing/2014/main" id="{39424D73-BEE8-4B6C-ACA3-FC67B9A4F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 y="908721"/>
            <a:ext cx="8808672" cy="4973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A3CAB1-974D-4B23-99DA-0CED45C43AAD}"/>
              </a:ext>
            </a:extLst>
          </p:cNvPr>
          <p:cNvSpPr txBox="1"/>
          <p:nvPr/>
        </p:nvSpPr>
        <p:spPr>
          <a:xfrm>
            <a:off x="-17166" y="5641168"/>
            <a:ext cx="2428926" cy="246221"/>
          </a:xfrm>
          <a:prstGeom prst="rect">
            <a:avLst/>
          </a:prstGeom>
          <a:noFill/>
        </p:spPr>
        <p:txBody>
          <a:bodyPr wrap="square" rtlCol="0">
            <a:spAutoFit/>
          </a:bodyPr>
          <a:lstStyle/>
          <a:p>
            <a:r>
              <a:rPr lang="mi-NZ" sz="1000" dirty="0" err="1">
                <a:solidFill>
                  <a:srgbClr val="000000"/>
                </a:solidFill>
                <a:latin typeface="Calibri"/>
              </a:rPr>
              <a:t>Image</a:t>
            </a:r>
            <a:r>
              <a:rPr lang="mi-NZ" sz="1000" dirty="0">
                <a:solidFill>
                  <a:srgbClr val="000000"/>
                </a:solidFill>
                <a:latin typeface="Calibri"/>
              </a:rPr>
              <a:t> </a:t>
            </a:r>
            <a:r>
              <a:rPr lang="mi-NZ" sz="1000" dirty="0" err="1">
                <a:solidFill>
                  <a:srgbClr val="000000"/>
                </a:solidFill>
                <a:latin typeface="Calibri"/>
              </a:rPr>
              <a:t>Source:www.ngatiporou.com</a:t>
            </a:r>
            <a:endParaRPr lang="en-NZ" sz="1000" dirty="0">
              <a:solidFill>
                <a:srgbClr val="000000"/>
              </a:solidFill>
              <a:latin typeface="Calibri"/>
            </a:endParaRPr>
          </a:p>
        </p:txBody>
      </p:sp>
      <p:sp>
        <p:nvSpPr>
          <p:cNvPr id="8" name="Title 1"/>
          <p:cNvSpPr txBox="1">
            <a:spLocks/>
          </p:cNvSpPr>
          <p:nvPr/>
        </p:nvSpPr>
        <p:spPr bwMode="auto">
          <a:xfrm>
            <a:off x="251760" y="4683572"/>
            <a:ext cx="4320000" cy="945000"/>
          </a:xfrm>
          <a:prstGeom prst="rect">
            <a:avLst/>
          </a:prstGeom>
          <a:solidFill>
            <a:schemeClr val="accent1">
              <a:alpha val="49000"/>
            </a:schemeClr>
          </a:solidFill>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fontScale="85000" lnSpcReduction="10000"/>
          </a:bodyPr>
          <a:lstStyle>
            <a:lvl1pPr algn="l" rtl="0" eaLnBrk="1" fontAlgn="base" hangingPunct="1">
              <a:spcBef>
                <a:spcPct val="0"/>
              </a:spcBef>
              <a:spcAft>
                <a:spcPct val="0"/>
              </a:spcAft>
              <a:defRPr sz="4000" b="1" kern="1200" cap="all">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r>
              <a:rPr lang="mi-NZ" dirty="0">
                <a:solidFill>
                  <a:srgbClr val="FFFFFF"/>
                </a:solidFill>
                <a:latin typeface="Calibri"/>
              </a:rPr>
              <a:t>Ngā huanga Matua</a:t>
            </a:r>
            <a:endParaRPr lang="mi-NZ" sz="1200" dirty="0">
              <a:solidFill>
                <a:srgbClr val="FFFFFF"/>
              </a:solidFill>
              <a:latin typeface="Calibri"/>
            </a:endParaRPr>
          </a:p>
          <a:p>
            <a:r>
              <a:rPr lang="mi-NZ" sz="1200" dirty="0">
                <a:solidFill>
                  <a:srgbClr val="FFFFFF"/>
                </a:solidFill>
                <a:latin typeface="Calibri"/>
              </a:rPr>
              <a:t>Key Findings</a:t>
            </a:r>
            <a:endParaRPr lang="en-NZ" sz="1200" dirty="0">
              <a:solidFill>
                <a:srgbClr val="FFFFFF"/>
              </a:solidFill>
              <a:latin typeface="Calibri"/>
            </a:endParaRPr>
          </a:p>
        </p:txBody>
      </p:sp>
      <p:sp>
        <p:nvSpPr>
          <p:cNvPr id="3" name="Text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633960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ngati porou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04"/>
            <a:ext cx="9179991" cy="51637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504" y="4995174"/>
            <a:ext cx="4320000" cy="945000"/>
          </a:xfrm>
          <a:solidFill>
            <a:schemeClr val="accent1">
              <a:alpha val="49000"/>
            </a:schemeClr>
          </a:solidFill>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p>
            <a:r>
              <a:rPr lang="mi-NZ" dirty="0">
                <a:solidFill>
                  <a:schemeClr val="lt1"/>
                </a:solidFill>
                <a:latin typeface="+mn-lt"/>
                <a:ea typeface="+mn-ea"/>
                <a:cs typeface="+mn-cs"/>
              </a:rPr>
              <a:t>Informed Policy</a:t>
            </a:r>
            <a:endParaRPr lang="en-NZ" dirty="0">
              <a:solidFill>
                <a:schemeClr val="lt1"/>
              </a:solidFill>
              <a:latin typeface="+mn-lt"/>
              <a:ea typeface="+mn-ea"/>
              <a:cs typeface="+mn-cs"/>
            </a:endParaRPr>
          </a:p>
        </p:txBody>
      </p:sp>
      <p:sp>
        <p:nvSpPr>
          <p:cNvPr id="4" name="TextBox 3">
            <a:extLst>
              <a:ext uri="{FF2B5EF4-FFF2-40B4-BE49-F238E27FC236}">
                <a16:creationId xmlns:a16="http://schemas.microsoft.com/office/drawing/2014/main" id="{5292E58B-D4FD-4552-944D-88CD6DF97483}"/>
              </a:ext>
            </a:extLst>
          </p:cNvPr>
          <p:cNvSpPr txBox="1"/>
          <p:nvPr/>
        </p:nvSpPr>
        <p:spPr>
          <a:xfrm>
            <a:off x="7073974" y="5631052"/>
            <a:ext cx="2034531" cy="246221"/>
          </a:xfrm>
          <a:prstGeom prst="rect">
            <a:avLst/>
          </a:prstGeom>
          <a:noFill/>
        </p:spPr>
        <p:txBody>
          <a:bodyPr wrap="none" rtlCol="0">
            <a:spAutoFit/>
          </a:bodyPr>
          <a:lstStyle/>
          <a:p>
            <a:r>
              <a:rPr lang="mi-NZ" sz="1000" dirty="0" err="1">
                <a:solidFill>
                  <a:srgbClr val="000000"/>
                </a:solidFill>
                <a:latin typeface="Calibri"/>
              </a:rPr>
              <a:t>Image</a:t>
            </a:r>
            <a:r>
              <a:rPr lang="mi-NZ" sz="1000" dirty="0">
                <a:solidFill>
                  <a:srgbClr val="000000"/>
                </a:solidFill>
                <a:latin typeface="Calibri"/>
              </a:rPr>
              <a:t> </a:t>
            </a:r>
            <a:r>
              <a:rPr lang="mi-NZ" sz="1000" dirty="0" err="1">
                <a:solidFill>
                  <a:srgbClr val="000000"/>
                </a:solidFill>
                <a:latin typeface="Calibri"/>
              </a:rPr>
              <a:t>Source:www.policies.uci.edu</a:t>
            </a:r>
            <a:endParaRPr lang="en-NZ" sz="1000" dirty="0">
              <a:solidFill>
                <a:srgbClr val="000000"/>
              </a:solidFill>
              <a:latin typeface="Calibri"/>
            </a:endParaRPr>
          </a:p>
        </p:txBody>
      </p:sp>
    </p:spTree>
    <p:extLst>
      <p:ext uri="{BB962C8B-B14F-4D97-AF65-F5344CB8AC3E}">
        <p14:creationId xmlns:p14="http://schemas.microsoft.com/office/powerpoint/2010/main" val="201285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gatiporou.com/sites/default/files/styles/hero/public/page/hero/Whanau-Banner_Pa-Wars1000x600px.jpg?itok=_b-WlCb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857250"/>
            <a:ext cx="910850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4941168"/>
            <a:ext cx="4320000" cy="945000"/>
          </a:xfrm>
          <a:solidFill>
            <a:schemeClr val="accent1">
              <a:alpha val="49000"/>
            </a:schemeClr>
          </a:solidFill>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p>
            <a:r>
              <a:rPr lang="mi-NZ" dirty="0">
                <a:solidFill>
                  <a:schemeClr val="lt1"/>
                </a:solidFill>
                <a:latin typeface="+mn-lt"/>
                <a:ea typeface="+mn-ea"/>
                <a:cs typeface="+mn-cs"/>
              </a:rPr>
              <a:t>Connectedness</a:t>
            </a:r>
            <a:endParaRPr lang="en-NZ" dirty="0">
              <a:solidFill>
                <a:schemeClr val="lt1"/>
              </a:solidFill>
              <a:latin typeface="+mn-lt"/>
              <a:ea typeface="+mn-ea"/>
              <a:cs typeface="+mn-cs"/>
            </a:endParaRPr>
          </a:p>
        </p:txBody>
      </p:sp>
      <p:sp>
        <p:nvSpPr>
          <p:cNvPr id="4" name="TextBox 3">
            <a:extLst>
              <a:ext uri="{FF2B5EF4-FFF2-40B4-BE49-F238E27FC236}">
                <a16:creationId xmlns:a16="http://schemas.microsoft.com/office/drawing/2014/main" id="{71D607F9-5E07-4973-8CF3-DBEFB1D7D0EF}"/>
              </a:ext>
            </a:extLst>
          </p:cNvPr>
          <p:cNvSpPr txBox="1"/>
          <p:nvPr/>
        </p:nvSpPr>
        <p:spPr>
          <a:xfrm>
            <a:off x="5004049" y="5703060"/>
            <a:ext cx="2063385" cy="246221"/>
          </a:xfrm>
          <a:prstGeom prst="rect">
            <a:avLst/>
          </a:prstGeom>
          <a:noFill/>
        </p:spPr>
        <p:txBody>
          <a:bodyPr wrap="none" rtlCol="0">
            <a:spAutoFit/>
          </a:bodyPr>
          <a:lstStyle/>
          <a:p>
            <a:r>
              <a:rPr lang="mi-NZ" sz="1000" dirty="0" err="1">
                <a:solidFill>
                  <a:srgbClr val="FFFFFF"/>
                </a:solidFill>
                <a:latin typeface="Calibri"/>
              </a:rPr>
              <a:t>Image</a:t>
            </a:r>
            <a:r>
              <a:rPr lang="mi-NZ" sz="1000" dirty="0">
                <a:solidFill>
                  <a:srgbClr val="FFFFFF"/>
                </a:solidFill>
                <a:latin typeface="Calibri"/>
              </a:rPr>
              <a:t> </a:t>
            </a:r>
            <a:r>
              <a:rPr lang="mi-NZ" sz="1000" dirty="0" err="1">
                <a:solidFill>
                  <a:srgbClr val="FFFFFF"/>
                </a:solidFill>
                <a:latin typeface="Calibri"/>
              </a:rPr>
              <a:t>Source:www.ngatiporou.com</a:t>
            </a:r>
            <a:endParaRPr lang="en-NZ" sz="1000" dirty="0">
              <a:solidFill>
                <a:srgbClr val="FFFFFF"/>
              </a:solidFill>
              <a:latin typeface="Calibri"/>
            </a:endParaRPr>
          </a:p>
        </p:txBody>
      </p:sp>
    </p:spTree>
    <p:extLst>
      <p:ext uri="{BB962C8B-B14F-4D97-AF65-F5344CB8AC3E}">
        <p14:creationId xmlns:p14="http://schemas.microsoft.com/office/powerpoint/2010/main" val="2984330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5887"/>
            <a:ext cx="6895749" cy="5182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4995174"/>
            <a:ext cx="4320000" cy="945000"/>
          </a:xfrm>
          <a:solidFill>
            <a:schemeClr val="accent1">
              <a:alpha val="49000"/>
            </a:schemeClr>
          </a:solidFill>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p>
            <a:r>
              <a:rPr lang="mi-NZ" dirty="0">
                <a:solidFill>
                  <a:schemeClr val="lt1"/>
                </a:solidFill>
                <a:latin typeface="+mn-lt"/>
                <a:ea typeface="+mn-ea"/>
                <a:cs typeface="+mn-cs"/>
              </a:rPr>
              <a:t>Advocates</a:t>
            </a:r>
            <a:endParaRPr lang="en-NZ" dirty="0">
              <a:solidFill>
                <a:schemeClr val="lt1"/>
              </a:solidFill>
              <a:latin typeface="+mn-lt"/>
              <a:ea typeface="+mn-ea"/>
              <a:cs typeface="+mn-cs"/>
            </a:endParaRPr>
          </a:p>
        </p:txBody>
      </p:sp>
      <p:sp>
        <p:nvSpPr>
          <p:cNvPr id="4" name="TextBox 3">
            <a:extLst>
              <a:ext uri="{FF2B5EF4-FFF2-40B4-BE49-F238E27FC236}">
                <a16:creationId xmlns:a16="http://schemas.microsoft.com/office/drawing/2014/main" id="{38538331-1330-4FFC-BAD6-67E8F6AA2AAC}"/>
              </a:ext>
            </a:extLst>
          </p:cNvPr>
          <p:cNvSpPr txBox="1"/>
          <p:nvPr/>
        </p:nvSpPr>
        <p:spPr>
          <a:xfrm>
            <a:off x="4781066" y="5589241"/>
            <a:ext cx="1951175" cy="246221"/>
          </a:xfrm>
          <a:prstGeom prst="rect">
            <a:avLst/>
          </a:prstGeom>
          <a:noFill/>
        </p:spPr>
        <p:txBody>
          <a:bodyPr wrap="none" rtlCol="0">
            <a:spAutoFit/>
          </a:bodyPr>
          <a:lstStyle/>
          <a:p>
            <a:r>
              <a:rPr lang="mi-NZ" sz="1000" dirty="0" err="1">
                <a:solidFill>
                  <a:srgbClr val="FFFFFF"/>
                </a:solidFill>
                <a:latin typeface="Calibri"/>
              </a:rPr>
              <a:t>Image</a:t>
            </a:r>
            <a:r>
              <a:rPr lang="mi-NZ" sz="1000" dirty="0">
                <a:solidFill>
                  <a:srgbClr val="FFFFFF"/>
                </a:solidFill>
                <a:latin typeface="Calibri"/>
              </a:rPr>
              <a:t> </a:t>
            </a:r>
            <a:r>
              <a:rPr lang="mi-NZ" sz="1000" dirty="0" err="1">
                <a:solidFill>
                  <a:srgbClr val="FFFFFF"/>
                </a:solidFill>
                <a:latin typeface="Calibri"/>
              </a:rPr>
              <a:t>Source:www.thezoom.com</a:t>
            </a:r>
            <a:endParaRPr lang="en-NZ" sz="1000" dirty="0">
              <a:solidFill>
                <a:srgbClr val="FFFFFF"/>
              </a:solidFill>
              <a:latin typeface="Calibri"/>
            </a:endParaRPr>
          </a:p>
        </p:txBody>
      </p:sp>
    </p:spTree>
    <p:extLst>
      <p:ext uri="{BB962C8B-B14F-4D97-AF65-F5344CB8AC3E}">
        <p14:creationId xmlns:p14="http://schemas.microsoft.com/office/powerpoint/2010/main" val="285816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7" y="857250"/>
            <a:ext cx="915715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4995174"/>
            <a:ext cx="4320000" cy="945000"/>
          </a:xfrm>
          <a:solidFill>
            <a:schemeClr val="accent1">
              <a:alpha val="49000"/>
            </a:schemeClr>
          </a:solidFill>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p>
            <a:r>
              <a:rPr lang="mi-NZ" dirty="0">
                <a:solidFill>
                  <a:schemeClr val="lt1"/>
                </a:solidFill>
                <a:latin typeface="+mn-lt"/>
                <a:ea typeface="+mn-ea"/>
                <a:cs typeface="+mn-cs"/>
              </a:rPr>
              <a:t>Leadership</a:t>
            </a:r>
            <a:endParaRPr lang="en-NZ" dirty="0">
              <a:solidFill>
                <a:schemeClr val="lt1"/>
              </a:solidFill>
              <a:latin typeface="+mn-lt"/>
              <a:ea typeface="+mn-ea"/>
              <a:cs typeface="+mn-cs"/>
            </a:endParaRPr>
          </a:p>
        </p:txBody>
      </p:sp>
      <p:sp>
        <p:nvSpPr>
          <p:cNvPr id="4" name="TextBox 3">
            <a:extLst>
              <a:ext uri="{FF2B5EF4-FFF2-40B4-BE49-F238E27FC236}">
                <a16:creationId xmlns:a16="http://schemas.microsoft.com/office/drawing/2014/main" id="{71D607F9-5E07-4973-8CF3-DBEFB1D7D0EF}"/>
              </a:ext>
            </a:extLst>
          </p:cNvPr>
          <p:cNvSpPr txBox="1"/>
          <p:nvPr/>
        </p:nvSpPr>
        <p:spPr>
          <a:xfrm>
            <a:off x="7092281" y="5703060"/>
            <a:ext cx="2063385" cy="246221"/>
          </a:xfrm>
          <a:prstGeom prst="rect">
            <a:avLst/>
          </a:prstGeom>
          <a:noFill/>
        </p:spPr>
        <p:txBody>
          <a:bodyPr wrap="none" rtlCol="0">
            <a:spAutoFit/>
          </a:bodyPr>
          <a:lstStyle/>
          <a:p>
            <a:r>
              <a:rPr lang="mi-NZ" sz="1000" dirty="0" err="1">
                <a:solidFill>
                  <a:srgbClr val="FFFFFF"/>
                </a:solidFill>
                <a:latin typeface="Calibri"/>
              </a:rPr>
              <a:t>Image</a:t>
            </a:r>
            <a:r>
              <a:rPr lang="mi-NZ" sz="1000" dirty="0">
                <a:solidFill>
                  <a:srgbClr val="FFFFFF"/>
                </a:solidFill>
                <a:latin typeface="Calibri"/>
              </a:rPr>
              <a:t> </a:t>
            </a:r>
            <a:r>
              <a:rPr lang="mi-NZ" sz="1000" dirty="0" err="1">
                <a:solidFill>
                  <a:srgbClr val="FFFFFF"/>
                </a:solidFill>
                <a:latin typeface="Calibri"/>
              </a:rPr>
              <a:t>Source:www.ngatiporou.com</a:t>
            </a:r>
            <a:endParaRPr lang="en-NZ" sz="1000" dirty="0">
              <a:solidFill>
                <a:srgbClr val="FFFFFF"/>
              </a:solidFill>
              <a:latin typeface="Calibri"/>
            </a:endParaRPr>
          </a:p>
        </p:txBody>
      </p:sp>
    </p:spTree>
    <p:extLst>
      <p:ext uri="{BB962C8B-B14F-4D97-AF65-F5344CB8AC3E}">
        <p14:creationId xmlns:p14="http://schemas.microsoft.com/office/powerpoint/2010/main" val="493833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857250"/>
            <a:ext cx="8064896"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716016" y="1052736"/>
            <a:ext cx="4320000" cy="945000"/>
          </a:xfrm>
          <a:prstGeom prst="rect">
            <a:avLst/>
          </a:prstGeom>
          <a:solidFill>
            <a:schemeClr val="accent1">
              <a:alpha val="49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mi-NZ" dirty="0">
                <a:solidFill>
                  <a:srgbClr val="FFFFFF"/>
                </a:solidFill>
                <a:latin typeface="Calibri"/>
              </a:rPr>
              <a:t>Embedding</a:t>
            </a:r>
            <a:endParaRPr lang="en-NZ" dirty="0">
              <a:solidFill>
                <a:srgbClr val="FFFFFF"/>
              </a:solidFill>
              <a:latin typeface="Calibri"/>
            </a:endParaRPr>
          </a:p>
        </p:txBody>
      </p:sp>
      <p:sp>
        <p:nvSpPr>
          <p:cNvPr id="4" name="TextBox 3">
            <a:extLst>
              <a:ext uri="{FF2B5EF4-FFF2-40B4-BE49-F238E27FC236}">
                <a16:creationId xmlns:a16="http://schemas.microsoft.com/office/drawing/2014/main" id="{71D607F9-5E07-4973-8CF3-DBEFB1D7D0EF}"/>
              </a:ext>
            </a:extLst>
          </p:cNvPr>
          <p:cNvSpPr txBox="1"/>
          <p:nvPr/>
        </p:nvSpPr>
        <p:spPr>
          <a:xfrm>
            <a:off x="5436097" y="5733257"/>
            <a:ext cx="2063385" cy="246221"/>
          </a:xfrm>
          <a:prstGeom prst="rect">
            <a:avLst/>
          </a:prstGeom>
          <a:noFill/>
        </p:spPr>
        <p:txBody>
          <a:bodyPr wrap="none" rtlCol="0">
            <a:spAutoFit/>
          </a:bodyPr>
          <a:lstStyle/>
          <a:p>
            <a:r>
              <a:rPr lang="mi-NZ" sz="1000" dirty="0" err="1">
                <a:solidFill>
                  <a:srgbClr val="FFFFFF"/>
                </a:solidFill>
                <a:latin typeface="Calibri"/>
              </a:rPr>
              <a:t>Image</a:t>
            </a:r>
            <a:r>
              <a:rPr lang="mi-NZ" sz="1000" dirty="0">
                <a:solidFill>
                  <a:srgbClr val="FFFFFF"/>
                </a:solidFill>
                <a:latin typeface="Calibri"/>
              </a:rPr>
              <a:t> </a:t>
            </a:r>
            <a:r>
              <a:rPr lang="mi-NZ" sz="1000" dirty="0" err="1">
                <a:solidFill>
                  <a:srgbClr val="FFFFFF"/>
                </a:solidFill>
                <a:latin typeface="Calibri"/>
              </a:rPr>
              <a:t>Source:www.ngatiporou.com</a:t>
            </a:r>
            <a:endParaRPr lang="en-NZ" sz="1000" dirty="0">
              <a:solidFill>
                <a:srgbClr val="FFFFFF"/>
              </a:solidFill>
              <a:latin typeface="Calibri"/>
            </a:endParaRPr>
          </a:p>
        </p:txBody>
      </p:sp>
    </p:spTree>
    <p:extLst>
      <p:ext uri="{BB962C8B-B14F-4D97-AF65-F5344CB8AC3E}">
        <p14:creationId xmlns:p14="http://schemas.microsoft.com/office/powerpoint/2010/main" val="2784787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6779096" cy="857250"/>
          </a:xfrm>
          <a:solidFill>
            <a:schemeClr val="accent1">
              <a:alpha val="85000"/>
            </a:schemeClr>
          </a:solidFill>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rmAutofit/>
          </a:bodyPr>
          <a:lstStyle/>
          <a:p>
            <a:r>
              <a:rPr lang="mi-NZ" dirty="0">
                <a:solidFill>
                  <a:schemeClr val="lt1"/>
                </a:solidFill>
                <a:latin typeface="+mn-lt"/>
                <a:ea typeface="+mn-ea"/>
                <a:cs typeface="+mn-cs"/>
              </a:rPr>
              <a:t>KM Evaluation</a:t>
            </a:r>
            <a:endParaRPr lang="en-NZ" dirty="0">
              <a:solidFill>
                <a:schemeClr val="lt1"/>
              </a:solidFill>
              <a:latin typeface="+mn-lt"/>
              <a:ea typeface="+mn-ea"/>
              <a:cs typeface="+mn-cs"/>
            </a:endParaRPr>
          </a:p>
        </p:txBody>
      </p:sp>
      <p:graphicFrame>
        <p:nvGraphicFramePr>
          <p:cNvPr id="5" name="Diagram 4"/>
          <p:cNvGraphicFramePr/>
          <p:nvPr>
            <p:extLst/>
          </p:nvPr>
        </p:nvGraphicFramePr>
        <p:xfrm>
          <a:off x="467544" y="2186862"/>
          <a:ext cx="6768752" cy="3132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9653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NZ"/>
          </a:p>
        </p:txBody>
      </p:sp>
      <p:sp>
        <p:nvSpPr>
          <p:cNvPr id="5" name="Text Placeholder 4"/>
          <p:cNvSpPr>
            <a:spLocks noGrp="1"/>
          </p:cNvSpPr>
          <p:nvPr>
            <p:ph idx="1"/>
          </p:nvPr>
        </p:nvSpPr>
        <p:spPr/>
        <p:txBody>
          <a:bodyPr/>
          <a:lstStyle/>
          <a:p>
            <a:pPr marL="0" indent="0" algn="ctr">
              <a:buNone/>
            </a:pPr>
            <a:r>
              <a:rPr lang="mi-NZ" dirty="0"/>
              <a:t>Ngā Patai?</a:t>
            </a:r>
            <a:endParaRPr lang="en-NZ" dirty="0"/>
          </a:p>
        </p:txBody>
      </p:sp>
      <p:pic>
        <p:nvPicPr>
          <p:cNvPr id="7" name="Picture 6" descr="new_lcr_logo_500.jpg"/>
          <p:cNvPicPr>
            <a:picLocks noChangeAspect="1"/>
          </p:cNvPicPr>
          <p:nvPr/>
        </p:nvPicPr>
        <p:blipFill>
          <a:blip r:embed="rId2" cstate="print"/>
          <a:srcRect/>
          <a:stretch>
            <a:fillRect/>
          </a:stretch>
        </p:blipFill>
        <p:spPr bwMode="auto">
          <a:xfrm>
            <a:off x="3275856" y="5013176"/>
            <a:ext cx="2376488" cy="448866"/>
          </a:xfrm>
          <a:prstGeom prst="rect">
            <a:avLst/>
          </a:prstGeom>
          <a:noFill/>
          <a:ln w="9525">
            <a:noFill/>
            <a:miter lim="800000"/>
            <a:headEnd/>
            <a:tailEnd/>
          </a:ln>
        </p:spPr>
      </p:pic>
    </p:spTree>
    <p:extLst>
      <p:ext uri="{BB962C8B-B14F-4D97-AF65-F5344CB8AC3E}">
        <p14:creationId xmlns:p14="http://schemas.microsoft.com/office/powerpoint/2010/main" val="380341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Visions</a:t>
            </a:r>
          </a:p>
        </p:txBody>
      </p:sp>
      <p:sp>
        <p:nvSpPr>
          <p:cNvPr id="6" name="Content Placeholder 5"/>
          <p:cNvSpPr>
            <a:spLocks noGrp="1"/>
          </p:cNvSpPr>
          <p:nvPr>
            <p:ph idx="1"/>
          </p:nvPr>
        </p:nvSpPr>
        <p:spPr>
          <a:xfrm>
            <a:off x="779463" y="1524000"/>
            <a:ext cx="7363044" cy="4433048"/>
          </a:xfrm>
        </p:spPr>
        <p:txBody>
          <a:bodyPr>
            <a:normAutofit/>
          </a:bodyPr>
          <a:lstStyle/>
          <a:p>
            <a:pPr marL="0" indent="0">
              <a:buNone/>
            </a:pPr>
            <a:r>
              <a:rPr lang="en-NZ" sz="2400" dirty="0"/>
              <a:t>Port Nicholson Block Settlement Trust</a:t>
            </a:r>
          </a:p>
          <a:p>
            <a:pPr marL="342900" lvl="1" indent="0">
              <a:buNone/>
            </a:pPr>
            <a:r>
              <a:rPr lang="en-NZ" dirty="0"/>
              <a:t>Ki te </a:t>
            </a:r>
            <a:r>
              <a:rPr lang="en-NZ" dirty="0" err="1"/>
              <a:t>whakahou</a:t>
            </a:r>
            <a:r>
              <a:rPr lang="en-NZ" dirty="0"/>
              <a:t>, </a:t>
            </a:r>
            <a:r>
              <a:rPr lang="en-NZ" dirty="0" err="1"/>
              <a:t>whakapakari</a:t>
            </a:r>
            <a:r>
              <a:rPr lang="en-NZ" dirty="0"/>
              <a:t> me te </a:t>
            </a:r>
            <a:r>
              <a:rPr lang="en-NZ" dirty="0" err="1"/>
              <a:t>whakanikoniko</a:t>
            </a:r>
            <a:r>
              <a:rPr lang="en-NZ" dirty="0"/>
              <a:t> </a:t>
            </a:r>
            <a:r>
              <a:rPr lang="en-NZ" sz="2400" i="1" dirty="0"/>
              <a:t>i te </a:t>
            </a:r>
            <a:r>
              <a:rPr lang="en-NZ" sz="2400" i="1" dirty="0" err="1"/>
              <a:t>ahurea</a:t>
            </a:r>
            <a:r>
              <a:rPr lang="en-NZ" sz="2400" i="1" dirty="0"/>
              <a:t>, </a:t>
            </a:r>
            <a:r>
              <a:rPr lang="en-NZ" sz="2400" i="1" dirty="0" err="1"/>
              <a:t>papori</a:t>
            </a:r>
            <a:r>
              <a:rPr lang="en-NZ" sz="2400" i="1" dirty="0"/>
              <a:t>, </a:t>
            </a:r>
            <a:r>
              <a:rPr lang="en-NZ" sz="2400" i="1" dirty="0" err="1"/>
              <a:t>rangatiratanga</a:t>
            </a:r>
            <a:r>
              <a:rPr lang="en-NZ" dirty="0"/>
              <a:t> o Taranaki </a:t>
            </a:r>
            <a:r>
              <a:rPr lang="en-NZ" dirty="0" err="1"/>
              <a:t>Whānui</a:t>
            </a:r>
            <a:r>
              <a:rPr lang="en-NZ" dirty="0"/>
              <a:t> </a:t>
            </a:r>
            <a:r>
              <a:rPr lang="en-NZ" dirty="0" err="1"/>
              <a:t>ki</a:t>
            </a:r>
            <a:r>
              <a:rPr lang="en-NZ" dirty="0"/>
              <a:t> Te </a:t>
            </a:r>
            <a:r>
              <a:rPr lang="en-NZ" dirty="0" err="1"/>
              <a:t>Upoko</a:t>
            </a:r>
            <a:r>
              <a:rPr lang="en-NZ" dirty="0"/>
              <a:t> o Te </a:t>
            </a:r>
            <a:r>
              <a:rPr lang="en-NZ" dirty="0" err="1"/>
              <a:t>Ika</a:t>
            </a:r>
            <a:r>
              <a:rPr lang="en-NZ" dirty="0"/>
              <a:t> </a:t>
            </a:r>
          </a:p>
          <a:p>
            <a:pPr marL="342900" lvl="1" indent="0">
              <a:buNone/>
            </a:pPr>
            <a:endParaRPr lang="en-NZ" sz="1600" dirty="0"/>
          </a:p>
          <a:p>
            <a:pPr marL="342900" lvl="1" indent="0">
              <a:buNone/>
            </a:pPr>
            <a:r>
              <a:rPr lang="en-NZ" sz="1600" dirty="0"/>
              <a:t>To restore, revitalise, strengthen and enhance the </a:t>
            </a:r>
            <a:r>
              <a:rPr lang="en-NZ" sz="1600" i="1" dirty="0"/>
              <a:t>cultural, social and economic well-being</a:t>
            </a:r>
            <a:r>
              <a:rPr lang="en-NZ" sz="1600" dirty="0"/>
              <a:t> of Taranaki Whānui ki Te Upoko o Te </a:t>
            </a:r>
            <a:r>
              <a:rPr lang="en-NZ" sz="1600" dirty="0" err="1"/>
              <a:t>Ika</a:t>
            </a:r>
            <a:endParaRPr lang="en-NZ" sz="1600" dirty="0"/>
          </a:p>
          <a:p>
            <a:pPr marL="342900" lvl="1" indent="0">
              <a:buNone/>
            </a:pPr>
            <a:endParaRPr lang="en-NZ" sz="1600" dirty="0"/>
          </a:p>
          <a:p>
            <a:pPr marL="0" indent="0">
              <a:buNone/>
            </a:pPr>
            <a:r>
              <a:rPr lang="en-GB" dirty="0"/>
              <a:t>Wellington Tenths Trust </a:t>
            </a:r>
          </a:p>
          <a:p>
            <a:pPr marL="342900" lvl="1" indent="0">
              <a:buNone/>
            </a:pPr>
            <a:r>
              <a:rPr lang="en-GB" dirty="0"/>
              <a:t>… incorporating </a:t>
            </a:r>
            <a:r>
              <a:rPr lang="en-GB" sz="2400" i="1" dirty="0"/>
              <a:t>cultural, social, spiritual and financial considerations </a:t>
            </a:r>
            <a:r>
              <a:rPr lang="en-GB" dirty="0"/>
              <a:t>in their decision making</a:t>
            </a:r>
          </a:p>
          <a:p>
            <a:pPr marL="342900" lvl="1" indent="0">
              <a:buNone/>
            </a:pPr>
            <a:endParaRPr lang="en-NZ" sz="1400" dirty="0"/>
          </a:p>
        </p:txBody>
      </p:sp>
    </p:spTree>
    <p:extLst>
      <p:ext uri="{BB962C8B-B14F-4D97-AF65-F5344CB8AC3E}">
        <p14:creationId xmlns:p14="http://schemas.microsoft.com/office/powerpoint/2010/main" val="385143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29600" cy="990600"/>
          </a:xfrm>
        </p:spPr>
        <p:txBody>
          <a:bodyPr>
            <a:noAutofit/>
          </a:bodyPr>
          <a:lstStyle/>
          <a:p>
            <a:r>
              <a:rPr lang="en-NZ" sz="4400" dirty="0"/>
              <a:t>Tangata whenua aspirations for Wellington city</a:t>
            </a:r>
            <a:endParaRPr lang="en-US" sz="4400" dirty="0"/>
          </a:p>
        </p:txBody>
      </p:sp>
      <p:sp>
        <p:nvSpPr>
          <p:cNvPr id="3" name="Content Placeholder 2"/>
          <p:cNvSpPr>
            <a:spLocks noGrp="1"/>
          </p:cNvSpPr>
          <p:nvPr>
            <p:ph idx="1"/>
          </p:nvPr>
        </p:nvSpPr>
        <p:spPr>
          <a:xfrm>
            <a:off x="539552" y="2780928"/>
            <a:ext cx="8229600" cy="3528392"/>
          </a:xfrm>
        </p:spPr>
        <p:txBody>
          <a:bodyPr>
            <a:normAutofit/>
          </a:bodyPr>
          <a:lstStyle/>
          <a:p>
            <a:pPr marL="409575" indent="-409575"/>
            <a:r>
              <a:rPr lang="en-NZ" sz="4000" dirty="0"/>
              <a:t>Unearthing the layers</a:t>
            </a:r>
          </a:p>
          <a:p>
            <a:pPr marL="409575" indent="-409575"/>
            <a:r>
              <a:rPr lang="en-NZ" sz="4000" dirty="0"/>
              <a:t>Becoming visible</a:t>
            </a:r>
          </a:p>
          <a:p>
            <a:pPr marL="409575" indent="-409575"/>
            <a:r>
              <a:rPr lang="en-NZ" sz="4000" dirty="0"/>
              <a:t>Growing the footprint </a:t>
            </a:r>
            <a:endParaRPr lang="en-GB" sz="4000" dirty="0"/>
          </a:p>
          <a:p>
            <a:pPr marL="409575" indent="-409575"/>
            <a:endParaRPr lang="en-US" sz="4000" dirty="0"/>
          </a:p>
        </p:txBody>
      </p:sp>
    </p:spTree>
    <p:extLst>
      <p:ext uri="{BB962C8B-B14F-4D97-AF65-F5344CB8AC3E}">
        <p14:creationId xmlns:p14="http://schemas.microsoft.com/office/powerpoint/2010/main" val="565907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2015770" y="176413"/>
            <a:ext cx="6624638" cy="955675"/>
          </a:xfrm>
        </p:spPr>
        <p:txBody>
          <a:bodyPr/>
          <a:lstStyle/>
          <a:p>
            <a:pPr eaLnBrk="1" hangingPunct="1"/>
            <a:r>
              <a:rPr lang="en-NZ" dirty="0"/>
              <a:t>Treaty settlements</a:t>
            </a:r>
          </a:p>
        </p:txBody>
      </p:sp>
      <p:pic>
        <p:nvPicPr>
          <p:cNvPr id="3" name="Content Placeholder 2" descr="Love Fig 1.jpg"/>
          <p:cNvPicPr>
            <a:picLocks noGrp="1" noChangeAspect="1"/>
          </p:cNvPicPr>
          <p:nvPr>
            <p:ph idx="1"/>
          </p:nvPr>
        </p:nvPicPr>
        <p:blipFill>
          <a:blip r:embed="rId3">
            <a:extLst>
              <a:ext uri="{28A0092B-C50C-407E-A947-70E740481C1C}">
                <a14:useLocalDpi xmlns:a14="http://schemas.microsoft.com/office/drawing/2010/main" val="0"/>
              </a:ext>
            </a:extLst>
          </a:blip>
          <a:srcRect l="6591" r="6591"/>
          <a:stretch>
            <a:fillRect/>
          </a:stretch>
        </p:blipFill>
        <p:spPr>
          <a:xfrm>
            <a:off x="-652671" y="-145540"/>
            <a:ext cx="10742602" cy="7068924"/>
          </a:xfrm>
        </p:spPr>
      </p:pic>
    </p:spTree>
    <p:extLst>
      <p:ext uri="{BB962C8B-B14F-4D97-AF65-F5344CB8AC3E}">
        <p14:creationId xmlns:p14="http://schemas.microsoft.com/office/powerpoint/2010/main" val="2463563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960400"/>
            <a:ext cx="7056784" cy="4832092"/>
          </a:xfrm>
          <a:prstGeom prst="rect">
            <a:avLst/>
          </a:prstGeom>
        </p:spPr>
        <p:txBody>
          <a:bodyPr wrap="square">
            <a:spAutoFit/>
          </a:bodyPr>
          <a:lstStyle/>
          <a:p>
            <a:pPr marL="457200" algn="ctr">
              <a:lnSpc>
                <a:spcPct val="110000"/>
              </a:lnSpc>
              <a:spcAft>
                <a:spcPts val="0"/>
              </a:spcAft>
            </a:pPr>
            <a:r>
              <a:rPr lang="en-NZ" sz="4000" dirty="0">
                <a:solidFill>
                  <a:schemeClr val="accent1">
                    <a:lumMod val="50000"/>
                  </a:schemeClr>
                </a:solidFill>
                <a:ea typeface="ＭＳ 明朝" charset="-128"/>
                <a:cs typeface="Times New Roman" charset="0"/>
              </a:rPr>
              <a:t>“Settler histories often write over the histories of indigenous peoples, at once invalidating and rendering invisible their own cultural, political, economic and social landscapes.”</a:t>
            </a:r>
          </a:p>
        </p:txBody>
      </p:sp>
      <p:sp>
        <p:nvSpPr>
          <p:cNvPr id="2" name="Rectangle 1"/>
          <p:cNvSpPr/>
          <p:nvPr/>
        </p:nvSpPr>
        <p:spPr>
          <a:xfrm>
            <a:off x="5792695" y="5986272"/>
            <a:ext cx="2407454" cy="397032"/>
          </a:xfrm>
          <a:prstGeom prst="rect">
            <a:avLst/>
          </a:prstGeom>
        </p:spPr>
        <p:txBody>
          <a:bodyPr wrap="none">
            <a:spAutoFit/>
          </a:bodyPr>
          <a:lstStyle/>
          <a:p>
            <a:pPr marL="457200" algn="ctr">
              <a:lnSpc>
                <a:spcPct val="110000"/>
              </a:lnSpc>
              <a:spcAft>
                <a:spcPts val="0"/>
              </a:spcAft>
            </a:pPr>
            <a:r>
              <a:rPr lang="en-NZ" dirty="0">
                <a:solidFill>
                  <a:schemeClr val="accent1">
                    <a:lumMod val="50000"/>
                  </a:schemeClr>
                </a:solidFill>
                <a:ea typeface="ＭＳ 明朝" charset="-128"/>
                <a:cs typeface="Times New Roman" charset="0"/>
              </a:rPr>
              <a:t>Tracey McIntosh </a:t>
            </a:r>
            <a:endParaRPr lang="en-GB" dirty="0">
              <a:solidFill>
                <a:schemeClr val="accent1">
                  <a:lumMod val="50000"/>
                </a:schemeClr>
              </a:solidFill>
              <a:ea typeface="ＭＳ 明朝" charset="-128"/>
              <a:cs typeface="Times New Roman" charset="0"/>
            </a:endParaRPr>
          </a:p>
        </p:txBody>
      </p:sp>
    </p:spTree>
    <p:extLst>
      <p:ext uri="{BB962C8B-B14F-4D97-AF65-F5344CB8AC3E}">
        <p14:creationId xmlns:p14="http://schemas.microsoft.com/office/powerpoint/2010/main" val="199367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10274" y="382692"/>
            <a:ext cx="5065224" cy="3376815"/>
          </a:xfrm>
          <a:prstGeom prst="rect">
            <a:avLst/>
          </a:prstGeom>
        </p:spPr>
      </p:pic>
      <p:pic>
        <p:nvPicPr>
          <p:cNvPr id="5" name="Picture 4" descr="Site 1973.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83968" y="3429000"/>
            <a:ext cx="3863761" cy="2468959"/>
          </a:xfrm>
          <a:prstGeom prst="rect">
            <a:avLst/>
          </a:prstGeom>
        </p:spPr>
      </p:pic>
      <p:sp>
        <p:nvSpPr>
          <p:cNvPr id="3" name="Title 2"/>
          <p:cNvSpPr>
            <a:spLocks noGrp="1"/>
          </p:cNvSpPr>
          <p:nvPr>
            <p:ph type="title"/>
          </p:nvPr>
        </p:nvSpPr>
        <p:spPr>
          <a:xfrm>
            <a:off x="5436096" y="1772816"/>
            <a:ext cx="3178696" cy="1599456"/>
          </a:xfrm>
        </p:spPr>
        <p:txBody>
          <a:bodyPr>
            <a:normAutofit/>
          </a:bodyPr>
          <a:lstStyle/>
          <a:p>
            <a:r>
              <a:rPr lang="en-NZ" dirty="0"/>
              <a:t>“Unearthing the layers”</a:t>
            </a:r>
          </a:p>
        </p:txBody>
      </p:sp>
      <p:pic>
        <p:nvPicPr>
          <p:cNvPr id="6" name="Picture 5"/>
          <p:cNvPicPr>
            <a:picLocks noChangeAspect="1"/>
          </p:cNvPicPr>
          <p:nvPr/>
        </p:nvPicPr>
        <p:blipFill>
          <a:blip r:embed="rId5"/>
          <a:stretch>
            <a:fillRect/>
          </a:stretch>
        </p:blipFill>
        <p:spPr>
          <a:xfrm>
            <a:off x="683568" y="3940380"/>
            <a:ext cx="3103816" cy="2318282"/>
          </a:xfrm>
          <a:prstGeom prst="rect">
            <a:avLst/>
          </a:prstGeom>
        </p:spPr>
      </p:pic>
    </p:spTree>
    <p:extLst>
      <p:ext uri="{BB962C8B-B14F-4D97-AF65-F5344CB8AC3E}">
        <p14:creationId xmlns:p14="http://schemas.microsoft.com/office/powerpoint/2010/main" val="212409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75555" y="1772816"/>
            <a:ext cx="7992889" cy="4320480"/>
          </a:xfrm>
        </p:spPr>
        <p:txBody>
          <a:bodyPr>
            <a:normAutofit/>
          </a:bodyPr>
          <a:lstStyle/>
          <a:p>
            <a:pPr marL="358775" indent="-358775"/>
            <a:r>
              <a:rPr lang="en-NZ" sz="3600" dirty="0"/>
              <a:t>Putting the long Māori heritage of the city into the plans</a:t>
            </a:r>
          </a:p>
          <a:p>
            <a:pPr marL="358775" indent="-358775"/>
            <a:r>
              <a:rPr lang="en-NZ" sz="3600" dirty="0"/>
              <a:t>Telling the stories to everyone </a:t>
            </a:r>
          </a:p>
          <a:p>
            <a:pPr marL="358775" indent="-358775"/>
            <a:r>
              <a:rPr lang="en-NZ" sz="3600" dirty="0"/>
              <a:t>Looking at neighbourhoods - what are the Māori histories of </a:t>
            </a:r>
            <a:r>
              <a:rPr lang="en-NZ" sz="3600" dirty="0" err="1"/>
              <a:t>Kelburn</a:t>
            </a:r>
            <a:r>
              <a:rPr lang="en-NZ" sz="3600" dirty="0"/>
              <a:t>, Northland, </a:t>
            </a:r>
            <a:r>
              <a:rPr lang="mi-NZ" sz="3600" dirty="0"/>
              <a:t>Island Bay?</a:t>
            </a:r>
            <a:endParaRPr lang="en-GB" sz="3600" dirty="0"/>
          </a:p>
          <a:p>
            <a:pPr marL="358775" indent="-358775"/>
            <a:endParaRPr lang="en-GB" dirty="0"/>
          </a:p>
          <a:p>
            <a:endParaRPr lang="en-NZ" dirty="0"/>
          </a:p>
        </p:txBody>
      </p:sp>
      <p:sp>
        <p:nvSpPr>
          <p:cNvPr id="7" name="Title 2"/>
          <p:cNvSpPr txBox="1">
            <a:spLocks/>
          </p:cNvSpPr>
          <p:nvPr/>
        </p:nvSpPr>
        <p:spPr>
          <a:xfrm>
            <a:off x="539552" y="548680"/>
            <a:ext cx="8299648"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NZ" sz="4400" dirty="0"/>
              <a:t>Unearthing the layers</a:t>
            </a:r>
          </a:p>
        </p:txBody>
      </p:sp>
    </p:spTree>
    <p:extLst>
      <p:ext uri="{BB962C8B-B14F-4D97-AF65-F5344CB8AC3E}">
        <p14:creationId xmlns:p14="http://schemas.microsoft.com/office/powerpoint/2010/main" val="279112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692696"/>
            <a:ext cx="3995936" cy="299695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55899" y="1216909"/>
            <a:ext cx="4193704" cy="3145278"/>
          </a:xfrm>
          <a:prstGeom prst="rect">
            <a:avLst/>
          </a:prstGeom>
        </p:spPr>
      </p:pic>
      <p:sp>
        <p:nvSpPr>
          <p:cNvPr id="7" name="Title 1"/>
          <p:cNvSpPr>
            <a:spLocks noGrp="1"/>
          </p:cNvSpPr>
          <p:nvPr>
            <p:ph type="title"/>
          </p:nvPr>
        </p:nvSpPr>
        <p:spPr>
          <a:xfrm>
            <a:off x="1140768" y="3883075"/>
            <a:ext cx="3935288" cy="990600"/>
          </a:xfrm>
        </p:spPr>
        <p:txBody>
          <a:bodyPr>
            <a:normAutofit fontScale="90000"/>
          </a:bodyPr>
          <a:lstStyle/>
          <a:p>
            <a:r>
              <a:rPr lang="en-US" dirty="0"/>
              <a:t>“Becoming visible”</a:t>
            </a:r>
          </a:p>
        </p:txBody>
      </p:sp>
    </p:spTree>
    <p:extLst>
      <p:ext uri="{BB962C8B-B14F-4D97-AF65-F5344CB8AC3E}">
        <p14:creationId xmlns:p14="http://schemas.microsoft.com/office/powerpoint/2010/main" val="11301696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PM_PPT_template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x9_White">
  <a:themeElements>
    <a:clrScheme name="Landcare Colours">
      <a:dk1>
        <a:srgbClr val="000000"/>
      </a:dk1>
      <a:lt1>
        <a:srgbClr val="FFFFFF"/>
      </a:lt1>
      <a:dk2>
        <a:srgbClr val="5E9732"/>
      </a:dk2>
      <a:lt2>
        <a:srgbClr val="767662"/>
      </a:lt2>
      <a:accent1>
        <a:srgbClr val="5B7E96"/>
      </a:accent1>
      <a:accent2>
        <a:srgbClr val="5A7F72"/>
      </a:accent2>
      <a:accent3>
        <a:srgbClr val="9A9B32"/>
      </a:accent3>
      <a:accent4>
        <a:srgbClr val="4D5A31"/>
      </a:accent4>
      <a:accent5>
        <a:srgbClr val="B7B09D"/>
      </a:accent5>
      <a:accent6>
        <a:srgbClr val="9A8600"/>
      </a:accent6>
      <a:hlink>
        <a:srgbClr val="5B4622"/>
      </a:hlink>
      <a:folHlink>
        <a:srgbClr val="66BB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382</TotalTime>
  <Words>2597</Words>
  <Application>Microsoft Office PowerPoint</Application>
  <PresentationFormat>On-screen Show (4:3)</PresentationFormat>
  <Paragraphs>186</Paragraphs>
  <Slides>28</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ＭＳ 明朝</vt:lpstr>
      <vt:lpstr>Arial</vt:lpstr>
      <vt:lpstr>Calibri</vt:lpstr>
      <vt:lpstr>Geneva</vt:lpstr>
      <vt:lpstr>Helvetica</vt:lpstr>
      <vt:lpstr>Mangal</vt:lpstr>
      <vt:lpstr>Times New Roman</vt:lpstr>
      <vt:lpstr>ヒラギノ角ゴ Pro W3</vt:lpstr>
      <vt:lpstr>Clarity</vt:lpstr>
      <vt:lpstr>NPM_PPT_template_2014</vt:lpstr>
      <vt:lpstr>16x9_White</vt:lpstr>
      <vt:lpstr>‘Te whenua,  te tangata,  te ao āmua’</vt:lpstr>
      <vt:lpstr>“Indigenous people have always demonstrated the capacity to generate a collective sense of purpose and plan for the future.” </vt:lpstr>
      <vt:lpstr>Visions</vt:lpstr>
      <vt:lpstr>Tangata whenua aspirations for Wellington city</vt:lpstr>
      <vt:lpstr>Treaty settlements</vt:lpstr>
      <vt:lpstr>PowerPoint Presentation</vt:lpstr>
      <vt:lpstr>“Unearthing the layers”</vt:lpstr>
      <vt:lpstr>PowerPoint Presentation</vt:lpstr>
      <vt:lpstr>“Becoming visible”</vt:lpstr>
      <vt:lpstr>Becoming visible</vt:lpstr>
      <vt:lpstr>PowerPoint Presentation</vt:lpstr>
      <vt:lpstr>Growing the footprint</vt:lpstr>
      <vt:lpstr>PowerPoint Presentation</vt:lpstr>
      <vt:lpstr>PowerPoint Presentation</vt:lpstr>
      <vt:lpstr>PowerPoint Presentation</vt:lpstr>
      <vt:lpstr>Ngā Kaupapa IDEOLOGIES</vt:lpstr>
      <vt:lpstr>He Anga FRAMEWORK</vt:lpstr>
      <vt:lpstr>Ngā Inenga MEASURES</vt:lpstr>
      <vt:lpstr>PowerPoint Presentation</vt:lpstr>
      <vt:lpstr>PowerPoint Presentation</vt:lpstr>
      <vt:lpstr>PowerPoint Presentation</vt:lpstr>
      <vt:lpstr>Informed Policy</vt:lpstr>
      <vt:lpstr>Connectedness</vt:lpstr>
      <vt:lpstr>Advocates</vt:lpstr>
      <vt:lpstr>Leadership</vt:lpstr>
      <vt:lpstr>PowerPoint Presentation</vt:lpstr>
      <vt:lpstr>KM 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“We’ve been urban Māori for 150 years!”</dc:title>
  <dc:creator>Keriata</dc:creator>
  <cp:lastModifiedBy>city gallery</cp:lastModifiedBy>
  <cp:revision>51</cp:revision>
  <dcterms:created xsi:type="dcterms:W3CDTF">2016-04-19T19:26:20Z</dcterms:created>
  <dcterms:modified xsi:type="dcterms:W3CDTF">2017-09-26T22:44:02Z</dcterms:modified>
</cp:coreProperties>
</file>